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2" r:id="rId3"/>
    <p:sldId id="270" r:id="rId4"/>
    <p:sldId id="257" r:id="rId5"/>
    <p:sldId id="271" r:id="rId6"/>
    <p:sldId id="274" r:id="rId7"/>
    <p:sldId id="280" r:id="rId8"/>
    <p:sldId id="281" r:id="rId9"/>
    <p:sldId id="279" r:id="rId10"/>
    <p:sldId id="282" r:id="rId11"/>
    <p:sldId id="283" r:id="rId12"/>
    <p:sldId id="284" r:id="rId13"/>
    <p:sldId id="26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258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9E8C8D-EAC6-4FDF-82D2-FE177F7B538B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5BEBF8-23A9-4763-8659-F7E1DB3E5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4253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86933-4AD1-47A8-B4B5-FA0EE90D6B3D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9BEC1-8AB5-493A-B036-6F6858BF391F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5352" y="533400"/>
            <a:ext cx="2081048" cy="1981200"/>
          </a:xfrm>
          <a:prstGeom prst="flowChartConnector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6526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86933-4AD1-47A8-B4B5-FA0EE90D6B3D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9BEC1-8AB5-493A-B036-6F6858BF391F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638175"/>
            <a:ext cx="960484" cy="914400"/>
          </a:xfrm>
          <a:prstGeom prst="flowChartConnector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2735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86933-4AD1-47A8-B4B5-FA0EE90D6B3D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9BEC1-8AB5-493A-B036-6F6858BF391F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638175"/>
            <a:ext cx="960484" cy="914400"/>
          </a:xfrm>
          <a:prstGeom prst="flowChartConnector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79035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86933-4AD1-47A8-B4B5-FA0EE90D6B3D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9BEC1-8AB5-493A-B036-6F6858BF391F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638175"/>
            <a:ext cx="960484" cy="914400"/>
          </a:xfrm>
          <a:prstGeom prst="flowChartConnector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8168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86933-4AD1-47A8-B4B5-FA0EE90D6B3D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9BEC1-8AB5-493A-B036-6F6858BF391F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638175"/>
            <a:ext cx="960484" cy="914400"/>
          </a:xfrm>
          <a:prstGeom prst="flowChartConnector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8082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86933-4AD1-47A8-B4B5-FA0EE90D6B3D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9BEC1-8AB5-493A-B036-6F6858BF391F}" type="slidenum">
              <a:rPr lang="en-US" smtClean="0"/>
              <a:t>‹#›</a:t>
            </a:fld>
            <a:endParaRPr lang="en-US"/>
          </a:p>
        </p:txBody>
      </p: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638175"/>
            <a:ext cx="960484" cy="914400"/>
          </a:xfrm>
          <a:prstGeom prst="flowChartConnector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1530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86933-4AD1-47A8-B4B5-FA0EE90D6B3D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9BEC1-8AB5-493A-B036-6F6858BF391F}" type="slidenum">
              <a:rPr lang="en-US" smtClean="0"/>
              <a:t>‹#›</a:t>
            </a:fld>
            <a:endParaRPr lang="en-US"/>
          </a:p>
        </p:txBody>
      </p:sp>
      <p:pic>
        <p:nvPicPr>
          <p:cNvPr id="14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638175"/>
            <a:ext cx="960484" cy="914400"/>
          </a:xfrm>
          <a:prstGeom prst="flowChartConnector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3986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86933-4AD1-47A8-B4B5-FA0EE90D6B3D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9BEC1-8AB5-493A-B036-6F6858BF391F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638175"/>
            <a:ext cx="960484" cy="914400"/>
          </a:xfrm>
          <a:prstGeom prst="flowChartConnector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4829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86933-4AD1-47A8-B4B5-FA0EE90D6B3D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9BEC1-8AB5-493A-B036-6F6858BF391F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638175"/>
            <a:ext cx="960484" cy="914400"/>
          </a:xfrm>
          <a:prstGeom prst="flowChartConnector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3907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86933-4AD1-47A8-B4B5-FA0EE90D6B3D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9BEC1-8AB5-493A-B036-6F6858BF391F}" type="slidenum">
              <a:rPr lang="en-US" smtClean="0"/>
              <a:t>‹#›</a:t>
            </a:fld>
            <a:endParaRPr lang="en-US"/>
          </a:p>
        </p:txBody>
      </p: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638175"/>
            <a:ext cx="960484" cy="914400"/>
          </a:xfrm>
          <a:prstGeom prst="flowChartConnector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9727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86933-4AD1-47A8-B4B5-FA0EE90D6B3D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9BEC1-8AB5-493A-B036-6F6858BF391F}" type="slidenum">
              <a:rPr lang="en-US" smtClean="0"/>
              <a:t>‹#›</a:t>
            </a:fld>
            <a:endParaRPr lang="en-US"/>
          </a:p>
        </p:txBody>
      </p: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638175"/>
            <a:ext cx="960484" cy="914400"/>
          </a:xfrm>
          <a:prstGeom prst="flowChartConnector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384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586933-4AD1-47A8-B4B5-FA0EE90D6B3D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69BEC1-8AB5-493A-B036-6F6858BF3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840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16175"/>
            <a:ext cx="7772400" cy="1470025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Virginia State Police</a:t>
            </a:r>
            <a:br>
              <a:rPr lang="en-US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Firearms Transaction Center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4191000"/>
            <a:ext cx="8534400" cy="121920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Baskerville Old Face" panose="02020602080505020303" pitchFamily="18" charset="0"/>
              </a:rPr>
              <a:t>New Online SP65 Electronic Form </a:t>
            </a:r>
          </a:p>
          <a:p>
            <a:r>
              <a:rPr lang="en-US" sz="3000" dirty="0">
                <a:solidFill>
                  <a:schemeClr val="accent6">
                    <a:lumMod val="75000"/>
                  </a:schemeClr>
                </a:solidFill>
                <a:latin typeface="Baskerville Old Face" panose="02020602080505020303" pitchFamily="18" charset="0"/>
              </a:rPr>
              <a:t>Firearms VCheck – </a:t>
            </a:r>
            <a:r>
              <a:rPr lang="en-US" sz="3000" u="sng" dirty="0">
                <a:solidFill>
                  <a:schemeClr val="accent6">
                    <a:lumMod val="75000"/>
                  </a:schemeClr>
                </a:solidFill>
                <a:latin typeface="Baskerville Old Face" panose="02020602080505020303" pitchFamily="18" charset="0"/>
              </a:rPr>
              <a:t>Online SP65 E-Form </a:t>
            </a:r>
          </a:p>
        </p:txBody>
      </p:sp>
    </p:spTree>
    <p:extLst>
      <p:ext uri="{BB962C8B-B14F-4D97-AF65-F5344CB8AC3E}">
        <p14:creationId xmlns:p14="http://schemas.microsoft.com/office/powerpoint/2010/main" val="40949263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0564" y="2"/>
            <a:ext cx="5633437" cy="625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8" y="8238"/>
            <a:ext cx="3649362" cy="616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D61FC05-1CFA-BAE7-AC66-FF25870494F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3000" y="2662088"/>
            <a:ext cx="7086600" cy="2209800"/>
          </a:xfrm>
          <a:prstGeom prst="rect">
            <a:avLst/>
          </a:prstGeom>
        </p:spPr>
      </p:pic>
      <p:sp>
        <p:nvSpPr>
          <p:cNvPr id="9" name="Rounded Rectangular Callout 7">
            <a:extLst>
              <a:ext uri="{FF2B5EF4-FFF2-40B4-BE49-F238E27FC236}">
                <a16:creationId xmlns:a16="http://schemas.microsoft.com/office/drawing/2014/main" id="{90AE106C-7207-16CB-06E3-9099C21DDFEE}"/>
              </a:ext>
            </a:extLst>
          </p:cNvPr>
          <p:cNvSpPr/>
          <p:nvPr/>
        </p:nvSpPr>
        <p:spPr>
          <a:xfrm>
            <a:off x="1600200" y="5638800"/>
            <a:ext cx="5105400" cy="533400"/>
          </a:xfrm>
          <a:prstGeom prst="wedgeRoundRectCallout">
            <a:avLst>
              <a:gd name="adj1" fmla="val -52509"/>
              <a:gd name="adj2" fmla="val -226531"/>
              <a:gd name="adj3" fmla="val 16667"/>
            </a:avLst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The “Seller” can “Submit” a transaction into VCheck system after filling all the required information on firearms new transaction screen. </a:t>
            </a:r>
          </a:p>
        </p:txBody>
      </p:sp>
      <p:sp>
        <p:nvSpPr>
          <p:cNvPr id="10" name="Rounded Rectangular Callout 7">
            <a:extLst>
              <a:ext uri="{FF2B5EF4-FFF2-40B4-BE49-F238E27FC236}">
                <a16:creationId xmlns:a16="http://schemas.microsoft.com/office/drawing/2014/main" id="{D18EEA12-359E-ED2E-3401-F5441D71084F}"/>
              </a:ext>
            </a:extLst>
          </p:cNvPr>
          <p:cNvSpPr/>
          <p:nvPr/>
        </p:nvSpPr>
        <p:spPr>
          <a:xfrm>
            <a:off x="1676400" y="877168"/>
            <a:ext cx="3481811" cy="1029732"/>
          </a:xfrm>
          <a:prstGeom prst="wedgeRoundRectCallout">
            <a:avLst>
              <a:gd name="adj1" fmla="val 24965"/>
              <a:gd name="adj2" fmla="val 212474"/>
              <a:gd name="adj3" fmla="val 16667"/>
            </a:avLst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Seller must enter their “First Name” and “Last Name” after certifying they reviewed the Buyer’s information.  </a:t>
            </a:r>
          </a:p>
        </p:txBody>
      </p:sp>
    </p:spTree>
    <p:extLst>
      <p:ext uri="{BB962C8B-B14F-4D97-AF65-F5344CB8AC3E}">
        <p14:creationId xmlns:p14="http://schemas.microsoft.com/office/powerpoint/2010/main" val="24485793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0564" y="2"/>
            <a:ext cx="5633437" cy="625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8" y="8238"/>
            <a:ext cx="3649362" cy="616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516E1117-66ED-EBEA-5739-E802C6211310}"/>
              </a:ext>
            </a:extLst>
          </p:cNvPr>
          <p:cNvGrpSpPr/>
          <p:nvPr/>
        </p:nvGrpSpPr>
        <p:grpSpPr>
          <a:xfrm>
            <a:off x="282639" y="2286000"/>
            <a:ext cx="8578722" cy="1514608"/>
            <a:chOff x="108079" y="3461239"/>
            <a:chExt cx="8578722" cy="1514608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7498F005-2844-95A4-36D0-1A865A54160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08079" y="3461239"/>
              <a:ext cx="8578722" cy="1514608"/>
            </a:xfrm>
            <a:prstGeom prst="rect">
              <a:avLst/>
            </a:prstGeom>
          </p:spPr>
        </p:pic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4F0444E4-FD43-6FCE-4BB2-C881C4F81AF5}"/>
                </a:ext>
              </a:extLst>
            </p:cNvPr>
            <p:cNvSpPr/>
            <p:nvPr/>
          </p:nvSpPr>
          <p:spPr>
            <a:xfrm>
              <a:off x="8001000" y="4343400"/>
              <a:ext cx="295180" cy="334399"/>
            </a:xfrm>
            <a:prstGeom prst="ellipse">
              <a:avLst/>
            </a:prstGeom>
            <a:no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Rounded Rectangular Callout 7">
            <a:extLst>
              <a:ext uri="{FF2B5EF4-FFF2-40B4-BE49-F238E27FC236}">
                <a16:creationId xmlns:a16="http://schemas.microsoft.com/office/drawing/2014/main" id="{90AE106C-7207-16CB-06E3-9099C21DDFEE}"/>
              </a:ext>
            </a:extLst>
          </p:cNvPr>
          <p:cNvSpPr/>
          <p:nvPr/>
        </p:nvSpPr>
        <p:spPr>
          <a:xfrm>
            <a:off x="4495800" y="4343400"/>
            <a:ext cx="2682940" cy="990600"/>
          </a:xfrm>
          <a:prstGeom prst="wedgeRoundRectCallout">
            <a:avLst>
              <a:gd name="adj1" fmla="val 88489"/>
              <a:gd name="adj2" fmla="val -135238"/>
              <a:gd name="adj3" fmla="val 16667"/>
            </a:avLst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After successfully transmitting the application, Seller can download a copy of the Electronic SP-65 by clicking on the “PDF” icon. </a:t>
            </a:r>
          </a:p>
        </p:txBody>
      </p:sp>
    </p:spTree>
    <p:extLst>
      <p:ext uri="{BB962C8B-B14F-4D97-AF65-F5344CB8AC3E}">
        <p14:creationId xmlns:p14="http://schemas.microsoft.com/office/powerpoint/2010/main" val="42320980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0564" y="2"/>
            <a:ext cx="5633437" cy="625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8" y="8238"/>
            <a:ext cx="3649362" cy="616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B0E4CEF-6613-6547-6F9E-4DF959C4191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0219" y="838200"/>
            <a:ext cx="5830114" cy="2010056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FDCD43A8-4195-2107-DBE6-231735BC6A18}"/>
              </a:ext>
            </a:extLst>
          </p:cNvPr>
          <p:cNvSpPr/>
          <p:nvPr/>
        </p:nvSpPr>
        <p:spPr>
          <a:xfrm>
            <a:off x="1295400" y="1447800"/>
            <a:ext cx="2971800" cy="457200"/>
          </a:xfrm>
          <a:prstGeom prst="rect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12097CC1-F475-486D-EC9F-3AD80179AE2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04900" y="4222822"/>
            <a:ext cx="6934200" cy="2350195"/>
          </a:xfrm>
          <a:prstGeom prst="rect">
            <a:avLst/>
          </a:prstGeom>
        </p:spPr>
      </p:pic>
      <p:sp>
        <p:nvSpPr>
          <p:cNvPr id="9" name="Rounded Rectangular Callout 7">
            <a:extLst>
              <a:ext uri="{FF2B5EF4-FFF2-40B4-BE49-F238E27FC236}">
                <a16:creationId xmlns:a16="http://schemas.microsoft.com/office/drawing/2014/main" id="{90AE106C-7207-16CB-06E3-9099C21DDFEE}"/>
              </a:ext>
            </a:extLst>
          </p:cNvPr>
          <p:cNvSpPr/>
          <p:nvPr/>
        </p:nvSpPr>
        <p:spPr>
          <a:xfrm>
            <a:off x="25823" y="2573283"/>
            <a:ext cx="3657600" cy="931788"/>
          </a:xfrm>
          <a:prstGeom prst="wedgeRoundRectCallout">
            <a:avLst>
              <a:gd name="adj1" fmla="val 47504"/>
              <a:gd name="adj2" fmla="val -115747"/>
              <a:gd name="adj3" fmla="val 16667"/>
            </a:avLst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A recent enhancement allows Sellers to download an entire month worth of Electronic SP-65, by clicking on the hyperlink.  PFD downloads will be in the form of a compressed ZIP file, which makes file storage idea.  </a:t>
            </a:r>
          </a:p>
        </p:txBody>
      </p:sp>
      <p:sp>
        <p:nvSpPr>
          <p:cNvPr id="15" name="Rounded Rectangular Callout 7">
            <a:extLst>
              <a:ext uri="{FF2B5EF4-FFF2-40B4-BE49-F238E27FC236}">
                <a16:creationId xmlns:a16="http://schemas.microsoft.com/office/drawing/2014/main" id="{3BA9CA7D-3EDA-F7A3-E083-740E5865124D}"/>
              </a:ext>
            </a:extLst>
          </p:cNvPr>
          <p:cNvSpPr/>
          <p:nvPr/>
        </p:nvSpPr>
        <p:spPr>
          <a:xfrm>
            <a:off x="5867400" y="4202178"/>
            <a:ext cx="3354584" cy="1004993"/>
          </a:xfrm>
          <a:prstGeom prst="wedgeRoundRectCallout">
            <a:avLst>
              <a:gd name="adj1" fmla="val -167730"/>
              <a:gd name="adj2" fmla="val 87242"/>
              <a:gd name="adj3" fmla="val 16667"/>
            </a:avLst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The name of ZIP folder will be the creation date of the electronic SP-65s.  Each individual creation date will trigger a new compressed ZIP file, but all electronic SP-65s will be included in that folder.</a:t>
            </a:r>
          </a:p>
        </p:txBody>
      </p:sp>
    </p:spTree>
    <p:extLst>
      <p:ext uri="{BB962C8B-B14F-4D97-AF65-F5344CB8AC3E}">
        <p14:creationId xmlns:p14="http://schemas.microsoft.com/office/powerpoint/2010/main" val="28771334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8" y="8238"/>
            <a:ext cx="3649362" cy="616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0564" y="2"/>
            <a:ext cx="5633437" cy="625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615488" y="2895600"/>
            <a:ext cx="19239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Baskerville Old Face" panose="02020602080505020303" pitchFamily="18" charset="0"/>
              </a:rPr>
              <a:t>Thank You.</a:t>
            </a:r>
          </a:p>
        </p:txBody>
      </p:sp>
    </p:spTree>
    <p:extLst>
      <p:ext uri="{BB962C8B-B14F-4D97-AF65-F5344CB8AC3E}">
        <p14:creationId xmlns:p14="http://schemas.microsoft.com/office/powerpoint/2010/main" val="1315132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8" y="8238"/>
            <a:ext cx="3649362" cy="616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0564" y="2"/>
            <a:ext cx="5633437" cy="625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03084" y="838200"/>
            <a:ext cx="68627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Baskerville Old Face" panose="02020602080505020303" pitchFamily="18" charset="0"/>
              </a:rPr>
              <a:t>Advantages of using New Online SP65 E-Form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5660" y="2133600"/>
            <a:ext cx="7877478" cy="4678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Dealer will </a:t>
            </a:r>
            <a:r>
              <a:rPr lang="en-US" sz="2000" b="1" u="sng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need to submit a request for new SP65 form. </a:t>
            </a:r>
          </a:p>
          <a:p>
            <a:endParaRPr lang="en-US" sz="200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Dealer will </a:t>
            </a:r>
            <a:r>
              <a:rPr lang="en-US" sz="2000" b="1" u="sng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have to mail in the physical copy of SP65 form at </a:t>
            </a:r>
          </a:p>
          <a:p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the end of week. </a:t>
            </a:r>
          </a:p>
          <a:p>
            <a:endParaRPr lang="en-US" sz="200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Dealer will </a:t>
            </a:r>
            <a:r>
              <a:rPr lang="en-US" sz="2000" b="1" u="sng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have to fax in the SP-65 of denied transactions.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sz="200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Dealer will </a:t>
            </a:r>
            <a:r>
              <a:rPr lang="en-US" sz="2000" b="1" u="sng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  <a:r>
              <a:rPr lang="en-US" sz="2000" u="sng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have to re-enter the data into VCheck system.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sz="200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SP65 Electronic form will reduce errors on data entry &amp; </a:t>
            </a:r>
          </a:p>
          <a:p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non-compliance issues, which will provide for faster service.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sz="200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sz="200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sz="200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4380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8" y="8238"/>
            <a:ext cx="3649362" cy="616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0564" y="2"/>
            <a:ext cx="5633437" cy="625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ounded Rectangular Callout 11"/>
          <p:cNvSpPr/>
          <p:nvPr/>
        </p:nvSpPr>
        <p:spPr>
          <a:xfrm>
            <a:off x="1447800" y="3962400"/>
            <a:ext cx="2933700" cy="1086365"/>
          </a:xfrm>
          <a:prstGeom prst="wedgeRoundRectCallout">
            <a:avLst>
              <a:gd name="adj1" fmla="val 77892"/>
              <a:gd name="adj2" fmla="val 23485"/>
              <a:gd name="adj3" fmla="val 16667"/>
            </a:avLst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In 2021 we introduced an electronic SP-65 form by using the “Electronic SP-65” link from the </a:t>
            </a:r>
            <a:r>
              <a:rPr lang="en-US" sz="1400" dirty="0" err="1">
                <a:solidFill>
                  <a:schemeClr val="tx2">
                    <a:lumMod val="50000"/>
                  </a:schemeClr>
                </a:solidFill>
              </a:rPr>
              <a:t>VCheck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Home Screen.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4B9FD6A-FE6B-A875-CF68-929FCFD1BCA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52648" y="4050868"/>
            <a:ext cx="3334152" cy="2450933"/>
          </a:xfrm>
          <a:prstGeom prst="rect">
            <a:avLst/>
          </a:prstGeom>
        </p:spPr>
      </p:pic>
      <p:sp>
        <p:nvSpPr>
          <p:cNvPr id="14" name="Rounded Rectangular Callout 11">
            <a:extLst>
              <a:ext uri="{FF2B5EF4-FFF2-40B4-BE49-F238E27FC236}">
                <a16:creationId xmlns:a16="http://schemas.microsoft.com/office/drawing/2014/main" id="{4BD08E18-3D7E-D9BD-65F7-E1F3099C01D2}"/>
              </a:ext>
            </a:extLst>
          </p:cNvPr>
          <p:cNvSpPr/>
          <p:nvPr/>
        </p:nvSpPr>
        <p:spPr>
          <a:xfrm>
            <a:off x="4535805" y="1007113"/>
            <a:ext cx="2933700" cy="1086365"/>
          </a:xfrm>
          <a:prstGeom prst="wedgeRoundRectCallout">
            <a:avLst>
              <a:gd name="adj1" fmla="val -77652"/>
              <a:gd name="adj2" fmla="val 23485"/>
              <a:gd name="adj3" fmla="val 16667"/>
            </a:avLst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In 2016, we introduced an automated SP-65 form by selecting the “Automated Document ” link from the </a:t>
            </a:r>
            <a:r>
              <a:rPr lang="en-US" sz="1400" dirty="0" err="1">
                <a:solidFill>
                  <a:schemeClr val="tx2">
                    <a:lumMod val="50000"/>
                  </a:schemeClr>
                </a:solidFill>
              </a:rPr>
              <a:t>VCheck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Home Screen. 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F944A589-7113-3086-0E14-F205D955D26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8266" y="841966"/>
            <a:ext cx="3540155" cy="2503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0493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0564" y="2"/>
            <a:ext cx="5633437" cy="625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8" y="8238"/>
            <a:ext cx="3649362" cy="616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DDD6E03-8C68-5989-2F89-3E5B016BF3F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0164" y="826638"/>
            <a:ext cx="6400800" cy="1517534"/>
          </a:xfrm>
          <a:prstGeom prst="rect">
            <a:avLst/>
          </a:prstGeom>
        </p:spPr>
      </p:pic>
      <p:sp>
        <p:nvSpPr>
          <p:cNvPr id="20" name="Rounded Rectangular Callout 19"/>
          <p:cNvSpPr/>
          <p:nvPr/>
        </p:nvSpPr>
        <p:spPr>
          <a:xfrm>
            <a:off x="5829300" y="2482724"/>
            <a:ext cx="3276600" cy="1005020"/>
          </a:xfrm>
          <a:prstGeom prst="wedgeRoundRectCallout">
            <a:avLst>
              <a:gd name="adj1" fmla="val -107447"/>
              <a:gd name="adj2" fmla="val -76403"/>
              <a:gd name="adj3" fmla="val 16667"/>
            </a:avLst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After clicking “Acknowledge”, a fillable electronic SP-65 form in </a:t>
            </a:r>
            <a:r>
              <a:rPr lang="en-US" sz="1400" dirty="0" err="1">
                <a:solidFill>
                  <a:schemeClr val="tx2">
                    <a:lumMod val="50000"/>
                  </a:schemeClr>
                </a:solidFill>
              </a:rPr>
              <a:t>VCheck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system is displayed. “Section A” must be filled by the customer.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E2A014E-1571-C1E5-CAD6-3A6A7604B4D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0790" y="4114800"/>
            <a:ext cx="6629400" cy="2632151"/>
          </a:xfrm>
          <a:prstGeom prst="rect">
            <a:avLst/>
          </a:prstGeom>
        </p:spPr>
      </p:pic>
      <p:sp>
        <p:nvSpPr>
          <p:cNvPr id="13" name="Rounded Rectangular Callout 12"/>
          <p:cNvSpPr/>
          <p:nvPr/>
        </p:nvSpPr>
        <p:spPr>
          <a:xfrm>
            <a:off x="177610" y="2629170"/>
            <a:ext cx="3866780" cy="1005020"/>
          </a:xfrm>
          <a:prstGeom prst="wedgeRoundRectCallout">
            <a:avLst>
              <a:gd name="adj1" fmla="val -42725"/>
              <a:gd name="adj2" fmla="val 93868"/>
              <a:gd name="adj3" fmla="val 16667"/>
            </a:avLst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System does not allow Buyer to navigate away from this page without Seller entering login password. 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5DBC870-A3A7-25E8-C3DD-CE14CD039920}"/>
              </a:ext>
            </a:extLst>
          </p:cNvPr>
          <p:cNvSpPr/>
          <p:nvPr/>
        </p:nvSpPr>
        <p:spPr>
          <a:xfrm>
            <a:off x="2286000" y="1989787"/>
            <a:ext cx="2534876" cy="304800"/>
          </a:xfrm>
          <a:prstGeom prst="ellips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95545" y="4088423"/>
            <a:ext cx="429238" cy="272694"/>
          </a:xfrm>
          <a:prstGeom prst="ellips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734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0564" y="2"/>
            <a:ext cx="5633437" cy="625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8" y="8238"/>
            <a:ext cx="3649362" cy="616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E319E20-B5DE-BFEA-A1AB-437FC52919D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3400" y="2847363"/>
            <a:ext cx="7506748" cy="1267002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2514600" y="3053115"/>
            <a:ext cx="838200" cy="436541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352800" y="2819426"/>
            <a:ext cx="2844363" cy="1219148"/>
          </a:xfrm>
          <a:prstGeom prst="ellips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ular Callout 6"/>
          <p:cNvSpPr/>
          <p:nvPr/>
        </p:nvSpPr>
        <p:spPr>
          <a:xfrm>
            <a:off x="2514600" y="4739074"/>
            <a:ext cx="2844364" cy="914400"/>
          </a:xfrm>
          <a:prstGeom prst="wedgeRoundRectCallout">
            <a:avLst>
              <a:gd name="adj1" fmla="val 42252"/>
              <a:gd name="adj2" fmla="val -138460"/>
              <a:gd name="adj3" fmla="val 16667"/>
            </a:avLst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On selection “No” for “US Citizen” field , it will give an option to select “</a:t>
            </a:r>
            <a:r>
              <a:rPr lang="en-US" sz="1400" u="sng" dirty="0">
                <a:solidFill>
                  <a:schemeClr val="tx2">
                    <a:lumMod val="50000"/>
                  </a:schemeClr>
                </a:solidFill>
              </a:rPr>
              <a:t>Residency Status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840810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8B51B61-5109-8E40-8A5D-9D8BBFFFAC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361" y="1869056"/>
            <a:ext cx="8351820" cy="1800765"/>
          </a:xfrm>
          <a:prstGeom prst="rect">
            <a:avLst/>
          </a:prstGeom>
        </p:spPr>
      </p:pic>
      <p:pic>
        <p:nvPicPr>
          <p:cNvPr id="3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0564" y="2"/>
            <a:ext cx="5633437" cy="625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8" y="8238"/>
            <a:ext cx="3649362" cy="616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ed Rectangular Callout 5"/>
          <p:cNvSpPr/>
          <p:nvPr/>
        </p:nvSpPr>
        <p:spPr>
          <a:xfrm>
            <a:off x="1055884" y="1962183"/>
            <a:ext cx="2737829" cy="945864"/>
          </a:xfrm>
          <a:prstGeom prst="wedgeRoundRectCallout">
            <a:avLst>
              <a:gd name="adj1" fmla="val 42432"/>
              <a:gd name="adj2" fmla="val 104877"/>
              <a:gd name="adj3" fmla="val 16667"/>
            </a:avLst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When selected “Residency Status” field as “Permanent Resident”, on “INS Number” field it will prefill with “A” </a:t>
            </a:r>
            <a:r>
              <a:rPr lang="en-US" sz="1400" i="1" dirty="0">
                <a:solidFill>
                  <a:schemeClr val="tx2">
                    <a:lumMod val="50000"/>
                  </a:schemeClr>
                </a:solidFill>
              </a:rPr>
              <a:t>(alien)</a:t>
            </a:r>
          </a:p>
        </p:txBody>
      </p:sp>
      <p:sp>
        <p:nvSpPr>
          <p:cNvPr id="7" name="Oval 6"/>
          <p:cNvSpPr/>
          <p:nvPr/>
        </p:nvSpPr>
        <p:spPr>
          <a:xfrm>
            <a:off x="3341884" y="3227022"/>
            <a:ext cx="1715307" cy="415636"/>
          </a:xfrm>
          <a:prstGeom prst="ellips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65484" y="3206117"/>
            <a:ext cx="914400" cy="436541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208284" y="3297781"/>
            <a:ext cx="307488" cy="30480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E7A27FA9-7D82-81F9-B853-1FFF006D5A7B}"/>
              </a:ext>
            </a:extLst>
          </p:cNvPr>
          <p:cNvGrpSpPr/>
          <p:nvPr/>
        </p:nvGrpSpPr>
        <p:grpSpPr>
          <a:xfrm>
            <a:off x="256846" y="4530783"/>
            <a:ext cx="8351820" cy="1769298"/>
            <a:chOff x="274430" y="4747573"/>
            <a:chExt cx="8351820" cy="1769298"/>
          </a:xfrm>
        </p:grpSpPr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D5A5F6E4-FB0A-D468-01AB-CB57164081F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74430" y="4747573"/>
              <a:ext cx="8351820" cy="1742921"/>
            </a:xfrm>
            <a:prstGeom prst="rect">
              <a:avLst/>
            </a:prstGeom>
          </p:spPr>
        </p:pic>
        <p:sp>
          <p:nvSpPr>
            <p:cNvPr id="13" name="Oval 12"/>
            <p:cNvSpPr/>
            <p:nvPr/>
          </p:nvSpPr>
          <p:spPr>
            <a:xfrm>
              <a:off x="1219200" y="6186573"/>
              <a:ext cx="306674" cy="280475"/>
            </a:xfrm>
            <a:prstGeom prst="ellipse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1676400" y="6059945"/>
              <a:ext cx="1757964" cy="436541"/>
            </a:xfrm>
            <a:prstGeom prst="ellipse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3510564" y="5969978"/>
              <a:ext cx="2195772" cy="546893"/>
            </a:xfrm>
            <a:prstGeom prst="ellipse">
              <a:avLst/>
            </a:prstGeom>
            <a:no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ounded Rectangular Callout 13"/>
            <p:cNvSpPr/>
            <p:nvPr/>
          </p:nvSpPr>
          <p:spPr>
            <a:xfrm>
              <a:off x="1508289" y="4854223"/>
              <a:ext cx="2590799" cy="1066800"/>
            </a:xfrm>
            <a:prstGeom prst="wedgeRoundRectCallout">
              <a:avLst>
                <a:gd name="adj1" fmla="val 66527"/>
                <a:gd name="adj2" fmla="val 56251"/>
                <a:gd name="adj3" fmla="val 16667"/>
              </a:avLst>
            </a:prstGeom>
            <a:solidFill>
              <a:schemeClr val="bg1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dirty="0">
                  <a:solidFill>
                    <a:schemeClr val="tx2">
                      <a:lumMod val="50000"/>
                    </a:schemeClr>
                  </a:solidFill>
                </a:rPr>
                <a:t>When selected “Residency Status” field as “Non-Immigrant”, on “INS Number” field it will prefill with “I94” </a:t>
              </a:r>
              <a:endParaRPr lang="en-US" sz="1400" i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280166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0564" y="2"/>
            <a:ext cx="5633437" cy="625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8" y="8238"/>
            <a:ext cx="3649362" cy="616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12151E2-2217-9093-58E6-19E7CFE93BC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17691" y="5272244"/>
            <a:ext cx="6400800" cy="122233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3030782-C7CD-BA81-D199-E0FF12ED5BE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8600" y="824432"/>
            <a:ext cx="6400800" cy="1375012"/>
          </a:xfrm>
          <a:prstGeom prst="rect">
            <a:avLst/>
          </a:prstGeom>
        </p:spPr>
      </p:pic>
      <p:sp>
        <p:nvSpPr>
          <p:cNvPr id="20" name="Rounded Rectangular Callout 19"/>
          <p:cNvSpPr/>
          <p:nvPr/>
        </p:nvSpPr>
        <p:spPr>
          <a:xfrm>
            <a:off x="3581400" y="2348204"/>
            <a:ext cx="5327591" cy="1233196"/>
          </a:xfrm>
          <a:prstGeom prst="wedgeRoundRectCallout">
            <a:avLst>
              <a:gd name="adj1" fmla="val -97598"/>
              <a:gd name="adj2" fmla="val -129013"/>
              <a:gd name="adj3" fmla="val 16667"/>
            </a:avLst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If Customers answer to a question triggers a disqualification, an error message is displayed.  If customer wants to see an explanation of the question, click on the “?” icon</a:t>
            </a:r>
          </a:p>
        </p:txBody>
      </p:sp>
      <p:sp>
        <p:nvSpPr>
          <p:cNvPr id="13" name="Rounded Rectangular Callout 12"/>
          <p:cNvSpPr/>
          <p:nvPr/>
        </p:nvSpPr>
        <p:spPr>
          <a:xfrm>
            <a:off x="152400" y="3827166"/>
            <a:ext cx="3866780" cy="752475"/>
          </a:xfrm>
          <a:prstGeom prst="wedgeRoundRectCallout">
            <a:avLst>
              <a:gd name="adj1" fmla="val 21806"/>
              <a:gd name="adj2" fmla="val 262957"/>
              <a:gd name="adj3" fmla="val 16667"/>
            </a:avLst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After completing “Section A”, the customer will click on the “Next button.   </a:t>
            </a:r>
          </a:p>
        </p:txBody>
      </p:sp>
      <p:sp>
        <p:nvSpPr>
          <p:cNvPr id="19" name="Oval 18"/>
          <p:cNvSpPr/>
          <p:nvPr/>
        </p:nvSpPr>
        <p:spPr>
          <a:xfrm>
            <a:off x="685800" y="1202041"/>
            <a:ext cx="457200" cy="304800"/>
          </a:xfrm>
          <a:prstGeom prst="ellips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0691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0564" y="2"/>
            <a:ext cx="5633437" cy="625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8" y="8238"/>
            <a:ext cx="3649362" cy="616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ed Rectangular Callout 5"/>
          <p:cNvSpPr/>
          <p:nvPr/>
        </p:nvSpPr>
        <p:spPr>
          <a:xfrm>
            <a:off x="685800" y="5196977"/>
            <a:ext cx="4191000" cy="945864"/>
          </a:xfrm>
          <a:prstGeom prst="wedgeRoundRectCallout">
            <a:avLst>
              <a:gd name="adj1" fmla="val 22812"/>
              <a:gd name="adj2" fmla="val -131229"/>
              <a:gd name="adj3" fmla="val 16667"/>
            </a:avLst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Seller must enter their login password to continue and select the “Unlock” button.  If Seller selects “Cancel” button, popup will disappear and return to previous </a:t>
            </a:r>
            <a:r>
              <a:rPr lang="en-US" sz="1400" dirty="0" err="1">
                <a:solidFill>
                  <a:schemeClr val="tx2">
                    <a:lumMod val="50000"/>
                  </a:schemeClr>
                </a:solidFill>
              </a:rPr>
              <a:t>screen.</a:t>
            </a:r>
            <a:r>
              <a:rPr lang="en-US" sz="1400" i="1" dirty="0" err="1">
                <a:solidFill>
                  <a:schemeClr val="tx2">
                    <a:lumMod val="50000"/>
                  </a:schemeClr>
                </a:solidFill>
              </a:rPr>
              <a:t>en</a:t>
            </a:r>
            <a:r>
              <a:rPr lang="en-US" sz="1400" i="1" dirty="0">
                <a:solidFill>
                  <a:schemeClr val="tx2">
                    <a:lumMod val="50000"/>
                  </a:schemeClr>
                </a:solidFill>
              </a:rPr>
              <a:t>)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98203DD-68A2-156A-80BF-3CA958BDDF5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3388" y="2177072"/>
            <a:ext cx="4800600" cy="2306097"/>
          </a:xfrm>
          <a:prstGeom prst="rect">
            <a:avLst/>
          </a:prstGeom>
        </p:spPr>
      </p:pic>
      <p:sp>
        <p:nvSpPr>
          <p:cNvPr id="7" name="Oval 6"/>
          <p:cNvSpPr/>
          <p:nvPr/>
        </p:nvSpPr>
        <p:spPr>
          <a:xfrm>
            <a:off x="2362200" y="3015214"/>
            <a:ext cx="3657600" cy="870986"/>
          </a:xfrm>
          <a:prstGeom prst="ellips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3741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0564" y="2"/>
            <a:ext cx="5633437" cy="625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8" y="8238"/>
            <a:ext cx="3649362" cy="616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E496258-4997-89D5-270A-F737317B5DD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6800" y="3139098"/>
            <a:ext cx="6858000" cy="3039113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804219" y="3022023"/>
            <a:ext cx="2853381" cy="406977"/>
          </a:xfrm>
          <a:prstGeom prst="ellips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ounded Rectangular Callout 2"/>
          <p:cNvSpPr/>
          <p:nvPr/>
        </p:nvSpPr>
        <p:spPr>
          <a:xfrm>
            <a:off x="762001" y="853044"/>
            <a:ext cx="2895599" cy="1192986"/>
          </a:xfrm>
          <a:prstGeom prst="wedgeRoundRectCallout">
            <a:avLst>
              <a:gd name="adj1" fmla="val 15394"/>
              <a:gd name="adj2" fmla="val 131919"/>
              <a:gd name="adj3" fmla="val 16667"/>
            </a:avLst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On page load, “Section B” of SP-65 Electronic form will be displayed. This must be completed by Seller </a:t>
            </a:r>
          </a:p>
        </p:txBody>
      </p:sp>
    </p:spTree>
    <p:extLst>
      <p:ext uri="{BB962C8B-B14F-4D97-AF65-F5344CB8AC3E}">
        <p14:creationId xmlns:p14="http://schemas.microsoft.com/office/powerpoint/2010/main" val="37315949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1154</TotalTime>
  <Words>524</Words>
  <Application>Microsoft Office PowerPoint</Application>
  <PresentationFormat>On-screen Show (4:3)</PresentationFormat>
  <Paragraphs>34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Aharoni</vt:lpstr>
      <vt:lpstr>Arial</vt:lpstr>
      <vt:lpstr>Baskerville Old Face</vt:lpstr>
      <vt:lpstr>Calibri</vt:lpstr>
      <vt:lpstr>Wingdings</vt:lpstr>
      <vt:lpstr>Office Theme</vt:lpstr>
      <vt:lpstr>Virginia State Police Firearms Transaction Center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Virginia IT Infrastructure Partnership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Virginia State Police</dc:title>
  <dc:creator>Vikas,</dc:creator>
  <cp:lastModifiedBy>Garcia, George (VSP)</cp:lastModifiedBy>
  <cp:revision>108</cp:revision>
  <dcterms:created xsi:type="dcterms:W3CDTF">2017-10-05T16:57:46Z</dcterms:created>
  <dcterms:modified xsi:type="dcterms:W3CDTF">2024-06-24T11:20:24Z</dcterms:modified>
</cp:coreProperties>
</file>