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0.xml" ContentType="application/vnd.openxmlformats-officedocument.presentationml.tags+xml"/>
  <Override PartName="/docProps/custom.xml" ContentType="application/vnd.openxmlformats-officedocument.custom-properties+xml"/>
  <Override PartName="/ppt/tags/tag13.xml" ContentType="application/vnd.openxmlformats-officedocument.presentationml.tags+xml"/>
  <Override PartName="/ppt/tags/tag11.xml" ContentType="application/vnd.openxmlformats-officedocument.presentationml.tags+xml"/>
  <Override PartName="/ppt/tags/tag9.xml" ContentType="application/vnd.openxmlformats-officedocument.presentationml.tags+xml"/>
  <Override PartName="/ppt/tags/tag1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24"/>
  </p:notesMasterIdLst>
  <p:handoutMasterIdLst>
    <p:handoutMasterId r:id="rId25"/>
  </p:handoutMasterIdLst>
  <p:sldIdLst>
    <p:sldId id="618" r:id="rId2"/>
    <p:sldId id="610" r:id="rId3"/>
    <p:sldId id="568" r:id="rId4"/>
    <p:sldId id="613" r:id="rId5"/>
    <p:sldId id="578" r:id="rId6"/>
    <p:sldId id="611" r:id="rId7"/>
    <p:sldId id="581" r:id="rId8"/>
    <p:sldId id="583" r:id="rId9"/>
    <p:sldId id="585" r:id="rId10"/>
    <p:sldId id="569" r:id="rId11"/>
    <p:sldId id="617" r:id="rId12"/>
    <p:sldId id="570" r:id="rId13"/>
    <p:sldId id="571" r:id="rId14"/>
    <p:sldId id="572" r:id="rId15"/>
    <p:sldId id="602" r:id="rId16"/>
    <p:sldId id="604" r:id="rId17"/>
    <p:sldId id="606" r:id="rId18"/>
    <p:sldId id="605" r:id="rId19"/>
    <p:sldId id="607" r:id="rId20"/>
    <p:sldId id="608" r:id="rId21"/>
    <p:sldId id="599" r:id="rId22"/>
    <p:sldId id="575" r:id="rId23"/>
  </p:sldIdLst>
  <p:sldSz cx="9144000" cy="6858000" type="screen4x3"/>
  <p:notesSz cx="7315200" cy="96012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50">
          <p15:clr>
            <a:srgbClr val="A4A3A4"/>
          </p15:clr>
        </p15:guide>
        <p15:guide id="2" pos="2257">
          <p15:clr>
            <a:srgbClr val="A4A3A4"/>
          </p15:clr>
        </p15:guide>
        <p15:guide id="3" pos="41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161">
          <p15:clr>
            <a:srgbClr val="A4A3A4"/>
          </p15:clr>
        </p15:guide>
        <p15:guide id="3" orient="horz" pos="3025">
          <p15:clr>
            <a:srgbClr val="A4A3A4"/>
          </p15:clr>
        </p15:guide>
        <p15:guide id="4" pos="230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hling, Rocky (TSI)" initials="WR(" lastIdx="1" clrIdx="0">
    <p:extLst>
      <p:ext uri="{19B8F6BF-5375-455C-9EA6-DF929625EA0E}">
        <p15:presenceInfo xmlns:p15="http://schemas.microsoft.com/office/powerpoint/2012/main" userId="S::rocky.wehling@ad.dot.gov::a7bf16d6-e7ff-443f-966e-3862664caa1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56AC"/>
    <a:srgbClr val="C1E0FF"/>
    <a:srgbClr val="002060"/>
    <a:srgbClr val="B5ECF9"/>
    <a:srgbClr val="0071E2"/>
    <a:srgbClr val="E0F3F4"/>
    <a:srgbClr val="8BC5FF"/>
    <a:srgbClr val="5DA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5694" autoAdjust="0"/>
  </p:normalViewPr>
  <p:slideViewPr>
    <p:cSldViewPr snapToGrid="0">
      <p:cViewPr varScale="1">
        <p:scale>
          <a:sx n="78" d="100"/>
          <a:sy n="78" d="100"/>
        </p:scale>
        <p:origin x="1498" y="67"/>
      </p:cViewPr>
      <p:guideLst>
        <p:guide orient="horz" pos="3950"/>
        <p:guide pos="2257"/>
        <p:guide pos="41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144"/>
    </p:cViewPr>
  </p:sorterViewPr>
  <p:notesViewPr>
    <p:cSldViewPr snapToGrid="0">
      <p:cViewPr varScale="1">
        <p:scale>
          <a:sx n="83" d="100"/>
          <a:sy n="83" d="100"/>
        </p:scale>
        <p:origin x="5736" y="84"/>
      </p:cViewPr>
      <p:guideLst>
        <p:guide orient="horz" pos="2929"/>
        <p:guide pos="2161"/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171146" cy="48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29" tIns="48365" rIns="96729" bIns="48365" numCol="1" anchor="t" anchorCtr="0" compatLnSpc="1">
            <a:prstTxWarp prst="textNoShape">
              <a:avLst/>
            </a:prstTxWarp>
          </a:bodyPr>
          <a:lstStyle>
            <a:lvl1pPr defTabSz="967899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383" y="2"/>
            <a:ext cx="3171146" cy="48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29" tIns="48365" rIns="96729" bIns="48365" numCol="1" anchor="t" anchorCtr="0" compatLnSpc="1">
            <a:prstTxWarp prst="textNoShape">
              <a:avLst/>
            </a:prstTxWarp>
          </a:bodyPr>
          <a:lstStyle>
            <a:lvl1pPr algn="r" defTabSz="967899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497"/>
            <a:ext cx="3171146" cy="48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29" tIns="48365" rIns="96729" bIns="48365" numCol="1" anchor="b" anchorCtr="0" compatLnSpc="1">
            <a:prstTxWarp prst="textNoShape">
              <a:avLst/>
            </a:prstTxWarp>
          </a:bodyPr>
          <a:lstStyle>
            <a:lvl1pPr defTabSz="967899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383" y="9118497"/>
            <a:ext cx="3171146" cy="48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29" tIns="48365" rIns="96729" bIns="48365" numCol="1" anchor="b" anchorCtr="0" compatLnSpc="1">
            <a:prstTxWarp prst="textNoShape">
              <a:avLst/>
            </a:prstTxWarp>
          </a:bodyPr>
          <a:lstStyle>
            <a:lvl1pPr algn="r" defTabSz="967899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787521B-ABD8-4C60-8DD3-BB67032A1C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6880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9160490"/>
            <a:ext cx="1755648" cy="38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54" tIns="48729" rIns="97454" bIns="48729" numCol="1" anchor="t" anchorCtr="0" compatLnSpc="1">
            <a:prstTxWarp prst="textNoShape">
              <a:avLst/>
            </a:prstTxWarp>
          </a:bodyPr>
          <a:lstStyle>
            <a:lvl1pPr algn="l" defTabSz="974648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Revised:</a:t>
            </a:r>
          </a:p>
          <a:p>
            <a:pPr>
              <a:defRPr/>
            </a:pPr>
            <a:r>
              <a:rPr lang="en-US" dirty="0"/>
              <a:t>02/2018</a:t>
            </a:r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05013" y="471488"/>
            <a:ext cx="3305175" cy="247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0143" y="3116454"/>
            <a:ext cx="6534912" cy="604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54" tIns="48729" rIns="97454" bIns="487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55647" y="9160489"/>
            <a:ext cx="3803904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54" tIns="48729" rIns="97454" bIns="48729" numCol="1" anchor="t" anchorCtr="0" compatLnSpc="1">
            <a:prstTxWarp prst="textNoShape">
              <a:avLst/>
            </a:prstTxWarp>
          </a:bodyPr>
          <a:lstStyle>
            <a:lvl1pPr algn="ctr" defTabSz="974648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DWI Detection and Standardized Field Sobriety Testing</a:t>
            </a:r>
          </a:p>
          <a:p>
            <a:pPr>
              <a:defRPr/>
            </a:pPr>
            <a:r>
              <a:rPr lang="en-US" dirty="0"/>
              <a:t>The Legal Environment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59552" y="9160489"/>
            <a:ext cx="1755648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54" tIns="48729" rIns="97454" bIns="48729" numCol="1" anchor="t" anchorCtr="0" compatLnSpc="1">
            <a:prstTxWarp prst="textNoShape">
              <a:avLst/>
            </a:prstTxWarp>
          </a:bodyPr>
          <a:lstStyle>
            <a:lvl1pPr algn="r" defTabSz="974648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Session 3</a:t>
            </a:r>
          </a:p>
          <a:p>
            <a:pPr>
              <a:defRPr/>
            </a:pPr>
            <a:r>
              <a:rPr lang="en-US" dirty="0"/>
              <a:t>Page </a:t>
            </a:r>
            <a:fld id="{77976BD8-5F1F-43AF-BDE1-82DD2F7C39DB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of 27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87680" y="3022017"/>
            <a:ext cx="63398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5406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2313" y="260350"/>
            <a:ext cx="3398837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1319" y="3116454"/>
            <a:ext cx="6373505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1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82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47863" y="231775"/>
            <a:ext cx="3400425" cy="2551113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xfrm>
            <a:off x="491319" y="3116454"/>
            <a:ext cx="6387153" cy="6044034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10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33575" y="288925"/>
            <a:ext cx="3400425" cy="2549525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xfrm>
            <a:off x="477671" y="3116454"/>
            <a:ext cx="6387153" cy="6044034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11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47863" y="260350"/>
            <a:ext cx="3400425" cy="2549525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xfrm>
            <a:off x="464024" y="3116454"/>
            <a:ext cx="6428095" cy="6044034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12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03413" y="246063"/>
            <a:ext cx="3402012" cy="2551112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xfrm>
            <a:off x="477671" y="3116454"/>
            <a:ext cx="6400801" cy="6044034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13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62150" y="246063"/>
            <a:ext cx="3400425" cy="2551112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xfrm>
            <a:off x="477671" y="3116454"/>
            <a:ext cx="6400801" cy="6044034"/>
          </a:xfr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14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62150" y="246063"/>
            <a:ext cx="3400425" cy="2551112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xfrm>
            <a:off x="477671" y="3116454"/>
            <a:ext cx="6387153" cy="6044034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15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62150" y="274638"/>
            <a:ext cx="3400425" cy="2549525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xfrm>
            <a:off x="477673" y="3116454"/>
            <a:ext cx="6400800" cy="6044034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16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76438" y="274638"/>
            <a:ext cx="3400425" cy="2549525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xfrm>
            <a:off x="464024" y="3116454"/>
            <a:ext cx="6441744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57468">
              <a:lnSpc>
                <a:spcPct val="100000"/>
              </a:lnSpc>
              <a:spcBef>
                <a:spcPts val="0"/>
              </a:spcBef>
              <a:defRPr/>
            </a:pPr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17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62150" y="274638"/>
            <a:ext cx="3400425" cy="2549525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xfrm>
            <a:off x="477672" y="3116454"/>
            <a:ext cx="6414448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18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33575" y="260350"/>
            <a:ext cx="3400425" cy="2549525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xfrm>
            <a:off x="464024" y="3116454"/>
            <a:ext cx="6428096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19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3575" y="219075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0251" y="3007272"/>
            <a:ext cx="6626443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dirty="0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2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45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62150" y="274638"/>
            <a:ext cx="3400425" cy="2549525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xfrm>
            <a:off x="477672" y="3116454"/>
            <a:ext cx="6414447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20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33575" y="260350"/>
            <a:ext cx="3400425" cy="2549525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xfrm>
            <a:off x="464024" y="3116454"/>
            <a:ext cx="6441744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21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76438" y="219075"/>
            <a:ext cx="3400425" cy="2549525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xfrm>
            <a:off x="477673" y="3116454"/>
            <a:ext cx="6387152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22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19288" y="233363"/>
            <a:ext cx="3400425" cy="2549525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xfrm>
            <a:off x="477672" y="3116454"/>
            <a:ext cx="6414448" cy="6044034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3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47863" y="233363"/>
            <a:ext cx="3400425" cy="2549525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xfrm>
            <a:off x="477673" y="3116454"/>
            <a:ext cx="6387152" cy="6044034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aseline="0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4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19288" y="219075"/>
            <a:ext cx="3400425" cy="2549525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xfrm>
            <a:off x="477672" y="3116454"/>
            <a:ext cx="6414448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57468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5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3575" y="219075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7673" y="3116454"/>
            <a:ext cx="6387152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6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09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19288" y="231775"/>
            <a:ext cx="3400425" cy="2551113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xfrm>
            <a:off x="491319" y="3116454"/>
            <a:ext cx="6414448" cy="6044034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7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33575" y="246063"/>
            <a:ext cx="3400425" cy="2551112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xfrm>
            <a:off x="477672" y="3116454"/>
            <a:ext cx="6414447" cy="6044034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8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76438" y="219075"/>
            <a:ext cx="3400425" cy="2549525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xfrm>
            <a:off x="464023" y="3116454"/>
            <a:ext cx="6400801" cy="6044034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The Legal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3</a:t>
            </a:r>
          </a:p>
          <a:p>
            <a:pPr>
              <a:defRPr/>
            </a:pPr>
            <a:r>
              <a:rPr lang="en-US"/>
              <a:t>Page </a:t>
            </a:r>
            <a:fld id="{77976BD8-5F1F-43AF-BDE1-82DD2F7C39DB}" type="slidenum">
              <a:rPr lang="en-US" smtClean="0"/>
              <a:pPr>
                <a:defRPr/>
              </a:pPr>
              <a:t>9</a:t>
            </a:fld>
            <a:r>
              <a:rPr lang="en-US"/>
              <a:t> of 27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35775" y="64953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103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1524000" y="1066800"/>
            <a:ext cx="7162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b="1">
              <a:solidFill>
                <a:srgbClr val="003D7D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64008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45920"/>
            <a:ext cx="8229600" cy="4386726"/>
          </a:xfrm>
        </p:spPr>
        <p:txBody>
          <a:bodyPr/>
          <a:lstStyle>
            <a:lvl1pPr>
              <a:defRPr sz="2600" b="0"/>
            </a:lvl1pPr>
            <a:lvl2pPr>
              <a:defRPr sz="2600" b="0"/>
            </a:lvl2pPr>
            <a:lvl3pPr>
              <a:defRPr sz="2600" b="0"/>
            </a:lvl3pPr>
            <a:lvl4pPr>
              <a:defRPr sz="2600" b="0"/>
            </a:lvl4pPr>
            <a:lvl5pPr>
              <a:defRPr sz="1800" b="0"/>
            </a:lvl5pPr>
          </a:lstStyle>
          <a:p>
            <a:pPr lvl="0"/>
            <a:r>
              <a:rPr lang="en-US" altLang="en-US" dirty="0"/>
              <a:t>First Level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35775" y="64953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086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45920"/>
            <a:ext cx="8229600" cy="4297680"/>
          </a:xfrm>
          <a:prstGeom prst="rect">
            <a:avLst/>
          </a:prstGeom>
        </p:spPr>
        <p:txBody>
          <a:bodyPr/>
          <a:lstStyle>
            <a:lvl1pPr>
              <a:defRPr sz="2600" b="0"/>
            </a:lvl1pPr>
            <a:lvl2pPr>
              <a:defRPr sz="2600" b="0"/>
            </a:lvl2pPr>
            <a:lvl3pPr>
              <a:defRPr sz="2600" b="0"/>
            </a:lvl3pPr>
            <a:lvl4pPr>
              <a:defRPr sz="2600" b="0"/>
            </a:lvl4pPr>
            <a:lvl5pPr>
              <a:defRPr sz="26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6400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35775" y="64953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761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35775" y="649530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056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457199" y="640080"/>
            <a:ext cx="82296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Title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457200" y="1645920"/>
            <a:ext cx="8229600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First Level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524000" y="1066800"/>
            <a:ext cx="7162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b="1">
              <a:solidFill>
                <a:srgbClr val="003D7D"/>
              </a:solidFill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1D40FF-AAD2-4954-93A2-D2E7F76CA090}"/>
              </a:ext>
            </a:extLst>
          </p:cNvPr>
          <p:cNvSpPr/>
          <p:nvPr userDrawn="1"/>
        </p:nvSpPr>
        <p:spPr>
          <a:xfrm>
            <a:off x="0" y="-11430"/>
            <a:ext cx="9144000" cy="36576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37">
            <a:extLst>
              <a:ext uri="{FF2B5EF4-FFF2-40B4-BE49-F238E27FC236}">
                <a16:creationId xmlns:a16="http://schemas.microsoft.com/office/drawing/2014/main" id="{AE07DCAC-455C-4A1C-98FA-F5AAFCF0A1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932" y="17561"/>
            <a:ext cx="787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spc="300" dirty="0">
                <a:solidFill>
                  <a:srgbClr val="FFFFFF"/>
                </a:solidFill>
                <a:latin typeface="Arial Narrow" panose="020B0606020202030204" pitchFamily="34" charset="0"/>
              </a:rPr>
              <a:t>Session 3 – The Legal Environment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CF341F-1E4A-40AF-85A0-BCCB2534FFC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248" y="30480"/>
            <a:ext cx="222126" cy="2743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73001DD-D372-4A2A-BD42-6B7C16FEA1DB}"/>
              </a:ext>
            </a:extLst>
          </p:cNvPr>
          <p:cNvSpPr/>
          <p:nvPr userDrawn="1"/>
        </p:nvSpPr>
        <p:spPr>
          <a:xfrm>
            <a:off x="0" y="6492875"/>
            <a:ext cx="9144000" cy="36576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E75A577E-CA12-4962-9F84-3BA6EF1040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125" y="6508750"/>
            <a:ext cx="6361113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b="0" dirty="0">
                <a:solidFill>
                  <a:schemeClr val="bg1"/>
                </a:solidFill>
                <a:latin typeface="Arial Black" panose="020B0A04020102020204" pitchFamily="34" charset="0"/>
              </a:rPr>
              <a:t>DWI DETECTION &amp; SFST</a:t>
            </a:r>
          </a:p>
        </p:txBody>
      </p:sp>
      <p:sp>
        <p:nvSpPr>
          <p:cNvPr id="15" name="Slide Number Placeholder 21">
            <a:extLst>
              <a:ext uri="{FF2B5EF4-FFF2-40B4-BE49-F238E27FC236}">
                <a16:creationId xmlns:a16="http://schemas.microsoft.com/office/drawing/2014/main" id="{176E44AC-8888-404A-8C89-594680D34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775" y="64972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spc="300">
                <a:solidFill>
                  <a:schemeClr val="bg1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C7923850-DE8F-43C2-80E4-423E2120B0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2" r:id="rId2"/>
    <p:sldLayoutId id="2147484004" r:id="rId3"/>
    <p:sldLayoutId id="2147484001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9pPr>
    </p:titleStyle>
    <p:bodyStyle>
      <a:lvl1pPr marL="231775" indent="-231775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600" b="0">
          <a:solidFill>
            <a:srgbClr val="000000"/>
          </a:solidFill>
          <a:latin typeface="+mj-lt"/>
          <a:ea typeface="+mn-ea"/>
          <a:cs typeface="+mn-cs"/>
        </a:defRPr>
      </a:lvl1pPr>
      <a:lvl2pPr marL="457200" indent="-227013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600" b="0">
          <a:solidFill>
            <a:srgbClr val="000000"/>
          </a:solidFill>
          <a:latin typeface="+mj-lt"/>
        </a:defRPr>
      </a:lvl2pPr>
      <a:lvl3pPr marL="798513" indent="-344488" algn="l" rtl="0" eaLnBrk="0" fontAlgn="base" hangingPunct="0">
        <a:spcBef>
          <a:spcPct val="0"/>
        </a:spcBef>
        <a:spcAft>
          <a:spcPct val="0"/>
        </a:spcAft>
        <a:buSzPct val="100000"/>
        <a:buFont typeface="Wingdings" panose="05000000000000000000" pitchFamily="2" charset="2"/>
        <a:buChar char="ü"/>
        <a:defRPr sz="2600" b="0">
          <a:solidFill>
            <a:srgbClr val="000000"/>
          </a:solidFill>
          <a:latin typeface="+mj-lt"/>
        </a:defRPr>
      </a:lvl3pPr>
      <a:lvl4pPr marL="1146175" indent="-342900" algn="l" rtl="0" eaLnBrk="0" fontAlgn="base" hangingPunct="0">
        <a:spcBef>
          <a:spcPct val="0"/>
        </a:spcBef>
        <a:spcAft>
          <a:spcPct val="0"/>
        </a:spcAft>
        <a:buFont typeface="Courier New" panose="02070309020205020404" pitchFamily="49" charset="0"/>
        <a:buChar char="o"/>
        <a:defRPr sz="2600" b="0">
          <a:solidFill>
            <a:srgbClr val="000000"/>
          </a:solidFill>
          <a:latin typeface="+mj-lt"/>
        </a:defRPr>
      </a:lvl4pPr>
      <a:lvl5pPr marL="1377950" indent="-230188" algn="l" rtl="0" eaLnBrk="0" fontAlgn="base" hangingPunct="0">
        <a:spcBef>
          <a:spcPct val="0"/>
        </a:spcBef>
        <a:spcAft>
          <a:spcPct val="0"/>
        </a:spcAft>
        <a:buFont typeface="Trebuchet MS" pitchFamily="34" charset="0"/>
        <a:buChar char="―"/>
        <a:defRPr sz="2000" b="0">
          <a:solidFill>
            <a:srgbClr val="000000"/>
          </a:solidFill>
          <a:latin typeface="+mj-lt"/>
        </a:defRPr>
      </a:lvl5pPr>
      <a:lvl6pPr marL="18351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6pPr>
      <a:lvl7pPr marL="22923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7pPr>
      <a:lvl8pPr marL="27495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8pPr>
      <a:lvl9pPr marL="32067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133991" y="1750909"/>
            <a:ext cx="355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9pPr>
          </a:lstStyle>
          <a:p>
            <a:r>
              <a:rPr lang="en-US" altLang="en-US" kern="0" dirty="0">
                <a:solidFill>
                  <a:schemeClr val="tx2"/>
                </a:solidFill>
              </a:rPr>
              <a:t>Session 3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22791" y="2833584"/>
            <a:ext cx="497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+mj-lt"/>
                <a:cs typeface="+mn-cs"/>
              </a:rPr>
              <a:t>The Legal Environment</a:t>
            </a:r>
          </a:p>
        </p:txBody>
      </p:sp>
      <p:pic>
        <p:nvPicPr>
          <p:cNvPr id="7" name="Picture 5" descr="C:\Users\Kathleen\AppData\Local\Microsoft\Windows\Temporary Internet Files\Content.IE5\4T81SVID\MP900289004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7179" y="966113"/>
            <a:ext cx="2817812" cy="425926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179" y="5435934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83" y="5660044"/>
            <a:ext cx="1136643" cy="7592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809" y="5844671"/>
            <a:ext cx="1658382" cy="39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7190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45920"/>
            <a:ext cx="8229600" cy="48995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Refer to local State information</a:t>
            </a:r>
          </a:p>
        </p:txBody>
      </p:sp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Implied Consent Law</a:t>
            </a:r>
          </a:p>
        </p:txBody>
      </p:sp>
      <p:pic>
        <p:nvPicPr>
          <p:cNvPr id="7" name="Picture 6" descr="The Nothing Report: October 200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101" y="2919228"/>
            <a:ext cx="4248236" cy="26418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03762" flipH="1">
            <a:off x="3045139" y="3853926"/>
            <a:ext cx="3347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Stencil" panose="040409050D0802020404" pitchFamily="82" charset="0"/>
              </a:rPr>
              <a:t>REVOKED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216E8443-35E0-45E9-9E54-54E7615DA1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Elements of Implied Consent</a:t>
            </a:r>
          </a:p>
        </p:txBody>
      </p:sp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altLang="en-US" dirty="0"/>
              <a:t>Operates or controls motor vehicle </a:t>
            </a:r>
          </a:p>
          <a:p>
            <a:pPr>
              <a:spcAft>
                <a:spcPts val="1800"/>
              </a:spcAft>
            </a:pPr>
            <a:r>
              <a:rPr lang="en-US" altLang="en-US" dirty="0"/>
              <a:t>Operator deemed to have given consent to chemical testing</a:t>
            </a:r>
          </a:p>
          <a:p>
            <a:pPr>
              <a:spcAft>
                <a:spcPts val="1800"/>
              </a:spcAft>
            </a:pPr>
            <a:r>
              <a:rPr lang="en-US" altLang="en-US" dirty="0"/>
              <a:t>Arrested for DWI</a:t>
            </a:r>
          </a:p>
          <a:p>
            <a:pPr>
              <a:spcAft>
                <a:spcPts val="1800"/>
              </a:spcAft>
            </a:pPr>
            <a:r>
              <a:rPr lang="en-US" altLang="en-US" dirty="0"/>
              <a:t>Drivers who refuse are subject to license sanctions</a:t>
            </a:r>
          </a:p>
          <a:p>
            <a:pPr lvl="1"/>
            <a:endParaRPr lang="en-US" altLang="en-US" dirty="0"/>
          </a:p>
          <a:p>
            <a:pPr lvl="3"/>
            <a:endParaRPr lang="en-US" altLang="en-US" dirty="0"/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11EF344-80A9-4239-829A-F9904D3AD6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1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Legal Presumptions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BAC _____ or more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Presumed under the influence</a:t>
            </a:r>
          </a:p>
          <a:p>
            <a:pPr>
              <a:spcAft>
                <a:spcPts val="1800"/>
              </a:spcAft>
            </a:pPr>
            <a:r>
              <a:rPr lang="en-US" dirty="0"/>
              <a:t>Less than _____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Presumed not under the influence</a:t>
            </a:r>
          </a:p>
          <a:p>
            <a:pPr>
              <a:spcAft>
                <a:spcPts val="1800"/>
              </a:spcAft>
            </a:pPr>
            <a:r>
              <a:rPr lang="en-US" dirty="0"/>
              <a:t>At least _____ but below _____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No presumption</a:t>
            </a:r>
          </a:p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8492251-D812-4B03-915C-2D1E08C075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Driver arrested for DWI</a:t>
            </a:r>
          </a:p>
          <a:p>
            <a:pPr>
              <a:spcAft>
                <a:spcPts val="1800"/>
              </a:spcAft>
            </a:pPr>
            <a:r>
              <a:rPr lang="en-US" dirty="0"/>
              <a:t>BAC of 0.13</a:t>
            </a:r>
          </a:p>
          <a:p>
            <a:pPr>
              <a:spcAft>
                <a:spcPts val="1800"/>
              </a:spcAft>
            </a:pPr>
            <a:r>
              <a:rPr lang="en-US" dirty="0"/>
              <a:t>Chemical test evidence introduced at trial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Arresting officer’s testimony was confusing and unclear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State unable to prove all elements beyond a reasonable doubt</a:t>
            </a:r>
          </a:p>
          <a:p>
            <a:endParaRPr lang="en-US" dirty="0"/>
          </a:p>
        </p:txBody>
      </p:sp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Number 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915100-3E54-44A8-99C7-8BD0B95348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altLang="en-US" dirty="0"/>
              <a:t>Driver arrested for DWI</a:t>
            </a:r>
          </a:p>
          <a:p>
            <a:pPr>
              <a:spcAft>
                <a:spcPts val="1800"/>
              </a:spcAft>
            </a:pPr>
            <a:r>
              <a:rPr lang="en-US" altLang="en-US" dirty="0"/>
              <a:t>BAC of 0.05</a:t>
            </a:r>
          </a:p>
          <a:p>
            <a:pPr>
              <a:spcAft>
                <a:spcPts val="1800"/>
              </a:spcAft>
            </a:pPr>
            <a:r>
              <a:rPr lang="en-US" altLang="en-US" dirty="0"/>
              <a:t>Chemical test evidence introduced at trial</a:t>
            </a:r>
          </a:p>
          <a:p>
            <a:pPr lvl="1">
              <a:spcAft>
                <a:spcPts val="1800"/>
              </a:spcAft>
            </a:pPr>
            <a:r>
              <a:rPr lang="en-US" altLang="en-US" dirty="0"/>
              <a:t>Arresting officer’s testimony is clear and descriptive</a:t>
            </a:r>
          </a:p>
          <a:p>
            <a:pPr lvl="1">
              <a:spcAft>
                <a:spcPts val="1800"/>
              </a:spcAft>
            </a:pPr>
            <a:r>
              <a:rPr lang="en-US" altLang="en-US" dirty="0"/>
              <a:t>Court finds defendant guilty of DWI</a:t>
            </a:r>
          </a:p>
          <a:p>
            <a:endParaRPr lang="en-US" altLang="en-US" dirty="0"/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Number 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E37FB2-751B-4309-A2C6-A085B71580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3"/>
            <a:r>
              <a:rPr lang="en-US" dirty="0">
                <a:solidFill>
                  <a:schemeClr val="tx2"/>
                </a:solidFill>
              </a:rPr>
              <a:t>Preliminary Breath Testing (PBT)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DD8FF7-8ED3-4FFE-B1D0-828089DDF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Refer to local State information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093033"/>
            <a:ext cx="3810000" cy="3492500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C109B78-C90E-4718-A4BD-C69C9AD7A2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Landmark court decisions relevant to admissibility of SFSTs </a:t>
            </a:r>
          </a:p>
          <a:p>
            <a:pPr>
              <a:spcAft>
                <a:spcPts val="1800"/>
              </a:spcAft>
            </a:pPr>
            <a:r>
              <a:rPr lang="en-US" dirty="0"/>
              <a:t>Challenges may be based on: 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Scientific validity and reliability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Relationship of HGN to specific BAC level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Officer training, experience, and application</a:t>
            </a:r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Case Law Reviews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4B2A-9DEB-4FCE-B445-3749CBC0F9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Refer to local State information</a:t>
            </a:r>
          </a:p>
          <a:p>
            <a:endParaRPr lang="en-US" altLang="en-US" dirty="0"/>
          </a:p>
        </p:txBody>
      </p:sp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SFST Case Law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0F35FC-9E7F-4D6E-98FC-136A3456AE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83" y="2195723"/>
            <a:ext cx="6147634" cy="409842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410841-6E4A-4F05-9EE6-5361A2A989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Refer to local State information</a:t>
            </a:r>
          </a:p>
          <a:p>
            <a:endParaRPr lang="en-US" altLang="en-US" dirty="0"/>
          </a:p>
        </p:txBody>
      </p:sp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Horizontal Gaze Nystagmus</a:t>
            </a:r>
            <a:br>
              <a:rPr lang="en-US" altLang="en-US" dirty="0"/>
            </a:br>
            <a:r>
              <a:rPr lang="en-US" altLang="en-US" dirty="0"/>
              <a:t>Case Law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429FF6-796E-4AFE-B56A-135F19231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83" y="2195723"/>
            <a:ext cx="6147634" cy="409842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EF2344-E17B-4E9C-8A6A-EF930EA953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Refer to local State information</a:t>
            </a:r>
          </a:p>
          <a:p>
            <a:endParaRPr lang="en-US" altLang="en-US" dirty="0"/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Search and Seizure Case Law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DF8248-052D-43D0-BA0E-A139DCFE5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83" y="2195723"/>
            <a:ext cx="6147634" cy="409842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48DE24-C8BC-45C6-A11B-E514FBD391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45920"/>
            <a:ext cx="5865223" cy="429768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Be familiar with:</a:t>
            </a:r>
          </a:p>
          <a:p>
            <a:pPr>
              <a:spcAft>
                <a:spcPts val="1200"/>
              </a:spcAft>
            </a:pPr>
            <a:r>
              <a:rPr lang="en-US" dirty="0"/>
              <a:t>Elements of DWI offenses </a:t>
            </a:r>
          </a:p>
          <a:p>
            <a:pPr>
              <a:spcAft>
                <a:spcPts val="1200"/>
              </a:spcAft>
            </a:pPr>
            <a:r>
              <a:rPr lang="en-US" dirty="0"/>
              <a:t>Provisions of implied consent </a:t>
            </a:r>
          </a:p>
          <a:p>
            <a:pPr>
              <a:spcAft>
                <a:spcPts val="1200"/>
              </a:spcAft>
            </a:pPr>
            <a:r>
              <a:rPr lang="en-US" dirty="0"/>
              <a:t>Relevance of chemical test evidence </a:t>
            </a:r>
          </a:p>
          <a:p>
            <a:pPr>
              <a:spcAft>
                <a:spcPts val="1200"/>
              </a:spcAft>
            </a:pPr>
            <a:r>
              <a:rPr lang="en-US" dirty="0"/>
              <a:t>Precedents established through </a:t>
            </a:r>
            <a:br>
              <a:rPr lang="en-US" dirty="0"/>
            </a:br>
            <a:r>
              <a:rPr lang="en-US" dirty="0"/>
              <a:t>case law 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pic>
        <p:nvPicPr>
          <p:cNvPr id="7" name="Graphic 6" descr="Bullseye">
            <a:extLst>
              <a:ext uri="{FF2B5EF4-FFF2-40B4-BE49-F238E27FC236}">
                <a16:creationId xmlns:a16="http://schemas.microsoft.com/office/drawing/2014/main" id="{0393716D-06FB-4696-A056-72B0561C4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81623" y="3434834"/>
            <a:ext cx="3062377" cy="3062377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82DC46C-8F23-4877-A85A-F8D7795F03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271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Refer to local State information</a:t>
            </a:r>
          </a:p>
          <a:p>
            <a:endParaRPr lang="en-US" altLang="en-US" dirty="0"/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Other Relevant Case Law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4C211B-65EF-440D-A5DF-DFEF9B6D50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83" y="2195723"/>
            <a:ext cx="6147634" cy="409842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5D2A62-6635-47B6-8313-0161DE6F10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304800" y="644525"/>
            <a:ext cx="8534400" cy="762000"/>
          </a:xfrm>
        </p:spPr>
        <p:txBody>
          <a:bodyPr/>
          <a:lstStyle/>
          <a:p>
            <a:r>
              <a:rPr lang="en-US" altLang="en-US" dirty="0"/>
              <a:t>Case Law Summary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7431" y="1822713"/>
            <a:ext cx="6529137" cy="426984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B262D-C4BE-471A-9D0C-C3C504671B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sz="quarter" idx="1"/>
          </p:nvPr>
        </p:nvSpPr>
        <p:spPr>
          <a:xfrm>
            <a:off x="479684" y="1524000"/>
            <a:ext cx="8229601" cy="4572000"/>
          </a:xfrm>
        </p:spPr>
        <p:txBody>
          <a:bodyPr/>
          <a:lstStyle/>
          <a:p>
            <a:pPr marL="457200" indent="-457200" eaLnBrk="1" hangingPunct="1">
              <a:spcBef>
                <a:spcPts val="1200"/>
              </a:spcBef>
              <a:spcAft>
                <a:spcPts val="1800"/>
              </a:spcAft>
              <a:buFontTx/>
              <a:buAutoNum type="arabicPeriod"/>
            </a:pPr>
            <a:r>
              <a:rPr lang="en-US" altLang="en-US" dirty="0"/>
              <a:t>If DWI is a criminal offense, the standard of proof is _____.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1800"/>
              </a:spcAft>
              <a:buFontTx/>
              <a:buAutoNum type="arabicPeriod"/>
            </a:pPr>
            <a:r>
              <a:rPr lang="en-US" altLang="en-US" dirty="0"/>
              <a:t>The purpose of implied consent is _____.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1800"/>
              </a:spcAft>
              <a:buFontTx/>
              <a:buAutoNum type="arabicPeriod" startAt="3"/>
            </a:pPr>
            <a:r>
              <a:rPr lang="en-US" altLang="en-US" dirty="0"/>
              <a:t>For the Per Se offense, chemical test result is _____ evidence.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1800"/>
              </a:spcAft>
              <a:buFontTx/>
              <a:buAutoNum type="arabicPeriod" startAt="3"/>
            </a:pPr>
            <a:r>
              <a:rPr lang="en-US" altLang="en-US" dirty="0"/>
              <a:t>The Per Se law makes it unlawful to _____.</a:t>
            </a:r>
          </a:p>
          <a:p>
            <a:pPr marL="514350" indent="-514350">
              <a:spcBef>
                <a:spcPts val="1200"/>
              </a:spcBef>
              <a:spcAft>
                <a:spcPts val="0"/>
              </a:spcAft>
            </a:pPr>
            <a:endParaRPr lang="en-US" altLang="en-US" dirty="0"/>
          </a:p>
        </p:txBody>
      </p:sp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Test Your Knowledge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16E43-5F9A-48A4-B346-4FFB293DD5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DWI Statute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83535" y="1895238"/>
            <a:ext cx="5976929" cy="398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6AACB-18F7-45F7-A22F-2CA1429AE8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car, control panel&#10;&#10;Description automatically generated">
            <a:extLst>
              <a:ext uri="{FF2B5EF4-FFF2-40B4-BE49-F238E27FC236}">
                <a16:creationId xmlns:a16="http://schemas.microsoft.com/office/drawing/2014/main" id="{6758C380-5409-4B5E-8369-3B5DE56132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0" r="2663"/>
          <a:stretch/>
        </p:blipFill>
        <p:spPr>
          <a:xfrm>
            <a:off x="5037455" y="2277898"/>
            <a:ext cx="3931920" cy="2653898"/>
          </a:xfrm>
          <a:prstGeom prst="rect">
            <a:avLst/>
          </a:prstGeom>
        </p:spPr>
      </p:pic>
      <p:pic>
        <p:nvPicPr>
          <p:cNvPr id="15" name="Picture 14" descr="A person driving a car&#10;&#10;Description automatically generated">
            <a:extLst>
              <a:ext uri="{FF2B5EF4-FFF2-40B4-BE49-F238E27FC236}">
                <a16:creationId xmlns:a16="http://schemas.microsoft.com/office/drawing/2014/main" id="{2C9A8FF2-8B28-4764-8E97-66D41EED86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0" t="23585" b="6029"/>
          <a:stretch/>
        </p:blipFill>
        <p:spPr>
          <a:xfrm>
            <a:off x="5029835" y="2277633"/>
            <a:ext cx="3931920" cy="2653898"/>
          </a:xfrm>
          <a:prstGeom prst="rect">
            <a:avLst/>
          </a:prstGeom>
        </p:spPr>
      </p:pic>
      <p:pic>
        <p:nvPicPr>
          <p:cNvPr id="19" name="Picture 2" descr="C:\Users\Pam.Mccaskill\AppData\Local\Microsoft\Windows\Temporary Internet Files\Content.IE5\MZV7RO0R\Dawn_on_the_great_alpine_road[1].jpg">
            <a:extLst>
              <a:ext uri="{FF2B5EF4-FFF2-40B4-BE49-F238E27FC236}">
                <a16:creationId xmlns:a16="http://schemas.microsoft.com/office/drawing/2014/main" id="{AD5DD557-8C71-478C-8B07-3E0494F1D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455" y="2284819"/>
            <a:ext cx="3976398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B345A2-A115-4DE1-81F7-2953613E5E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"/>
          <a:stretch/>
        </p:blipFill>
        <p:spPr>
          <a:xfrm>
            <a:off x="5022214" y="2193546"/>
            <a:ext cx="3931921" cy="2746608"/>
          </a:xfrm>
          <a:prstGeom prst="rect">
            <a:avLst/>
          </a:prstGeom>
        </p:spPr>
      </p:pic>
      <p:sp>
        <p:nvSpPr>
          <p:cNvPr id="71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Legal Definitions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72046"/>
            <a:ext cx="8229600" cy="429768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Driving</a:t>
            </a:r>
          </a:p>
          <a:p>
            <a:pPr>
              <a:lnSpc>
                <a:spcPct val="200000"/>
              </a:lnSpc>
            </a:pPr>
            <a:r>
              <a:rPr lang="en-US" dirty="0"/>
              <a:t>Actual Physical Control</a:t>
            </a:r>
          </a:p>
          <a:p>
            <a:pPr>
              <a:lnSpc>
                <a:spcPct val="200000"/>
              </a:lnSpc>
            </a:pPr>
            <a:r>
              <a:rPr lang="en-US" dirty="0"/>
              <a:t>Vehicle</a:t>
            </a:r>
          </a:p>
          <a:p>
            <a:pPr>
              <a:lnSpc>
                <a:spcPct val="200000"/>
              </a:lnSpc>
            </a:pPr>
            <a:r>
              <a:rPr lang="en-US" dirty="0"/>
              <a:t>Location</a:t>
            </a:r>
          </a:p>
          <a:p>
            <a:pPr>
              <a:lnSpc>
                <a:spcPct val="200000"/>
              </a:lnSpc>
            </a:pPr>
            <a:r>
              <a:rPr lang="en-US" dirty="0"/>
              <a:t>Impaired/Under the Influence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5C3498-2F74-43D8-9436-2F1683F7D28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2"/>
          <a:stretch/>
        </p:blipFill>
        <p:spPr>
          <a:xfrm>
            <a:off x="6613146" y="4722426"/>
            <a:ext cx="2356229" cy="16459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09F831-CC53-4BBE-8CE9-9AD88505C2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2"/>
          <a:stretch/>
        </p:blipFill>
        <p:spPr>
          <a:xfrm>
            <a:off x="6613146" y="3001293"/>
            <a:ext cx="2356229" cy="1645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B273B7-ED4E-4F52-95EC-A474FA15887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r="1370"/>
          <a:stretch/>
        </p:blipFill>
        <p:spPr>
          <a:xfrm>
            <a:off x="6613146" y="1280160"/>
            <a:ext cx="2356229" cy="1645920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A6B39F82-70CA-4F62-B3D8-EB859C2086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6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Probable Cause for DWI Arrest</a:t>
            </a:r>
          </a:p>
        </p:txBody>
      </p:sp>
      <p:sp>
        <p:nvSpPr>
          <p:cNvPr id="81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Opinion based on totality of circumstances there is probable cause to believe defendant committed crime </a:t>
            </a:r>
            <a:br>
              <a:rPr lang="en-US" altLang="en-US" dirty="0"/>
            </a:br>
            <a:r>
              <a:rPr lang="en-US" altLang="en-US" dirty="0"/>
              <a:t>of DWI</a:t>
            </a:r>
          </a:p>
          <a:p>
            <a:pPr marL="0" indent="0" algn="ctr">
              <a:buNone/>
            </a:pPr>
            <a:r>
              <a:rPr lang="en-US" altLang="en-US" dirty="0"/>
              <a:t>* All elements of crime need to be present</a:t>
            </a:r>
          </a:p>
          <a:p>
            <a:endParaRPr lang="en-US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C14EF4-6877-4F8C-9F2A-B3779E03C5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Criminal offense – establish facts</a:t>
            </a:r>
          </a:p>
          <a:p>
            <a:pPr marL="0" indent="0" algn="ctr">
              <a:buNone/>
            </a:pPr>
            <a:r>
              <a:rPr lang="en-US" altLang="en-US" dirty="0"/>
              <a:t>“beyond a reasonable doubt”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Conviction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8472" r="30859" b="1"/>
          <a:stretch/>
        </p:blipFill>
        <p:spPr>
          <a:xfrm>
            <a:off x="2219339" y="2968387"/>
            <a:ext cx="4705321" cy="2790968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E68DEB-2355-47B9-A512-BFA6629B0F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59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542198"/>
            <a:ext cx="8229600" cy="64008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Refer to local State information</a:t>
            </a:r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 Se Statute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0A5C30-10E1-44AE-BCF3-F5F77FF397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83" y="2195723"/>
            <a:ext cx="6147634" cy="4098423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2EB28B7-762E-4D7B-B4E8-5B9F530987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DWI – driving while under influence</a:t>
            </a:r>
          </a:p>
          <a:p>
            <a:pPr>
              <a:spcAft>
                <a:spcPts val="1800"/>
              </a:spcAft>
            </a:pPr>
            <a:r>
              <a:rPr lang="en-US" dirty="0"/>
              <a:t>Chemical test is additional evidence </a:t>
            </a:r>
          </a:p>
          <a:p>
            <a:pPr>
              <a:spcAft>
                <a:spcPts val="1800"/>
              </a:spcAft>
            </a:pPr>
            <a:r>
              <a:rPr lang="en-US" dirty="0"/>
              <a:t>DWI Per Se – driving while having more than a statutorily prohibited BAC </a:t>
            </a:r>
          </a:p>
          <a:p>
            <a:pPr>
              <a:spcAft>
                <a:spcPts val="1800"/>
              </a:spcAft>
            </a:pPr>
            <a:r>
              <a:rPr lang="en-US" dirty="0"/>
              <a:t>Chemical test is presumptive evidence  </a:t>
            </a:r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DWI and DWI Per Se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25143F-C863-49AB-B8CF-9F66A08BC6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altLang="en-US" dirty="0"/>
              <a:t>Continue to rely on your detection training </a:t>
            </a:r>
            <a:br>
              <a:rPr lang="en-US" altLang="en-US" dirty="0"/>
            </a:br>
            <a:r>
              <a:rPr lang="en-US" altLang="en-US" dirty="0"/>
              <a:t>and experience</a:t>
            </a:r>
          </a:p>
          <a:p>
            <a:pPr>
              <a:spcAft>
                <a:spcPts val="1800"/>
              </a:spcAft>
            </a:pPr>
            <a:r>
              <a:rPr lang="en-US" altLang="en-US" dirty="0"/>
              <a:t>Assume chemical tests will not be available </a:t>
            </a:r>
          </a:p>
          <a:p>
            <a:pPr>
              <a:spcAft>
                <a:spcPts val="1800"/>
              </a:spcAft>
            </a:pPr>
            <a:r>
              <a:rPr lang="en-US" altLang="en-US" dirty="0"/>
              <a:t>Thorough documentation is critical   </a:t>
            </a:r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 Se Summary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6ACA63-A69D-47CF-A2F6-C89DC1434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CE7BE-8C82-47FE-9476-4FF8351D462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34700PHOTO" val=""/>
  <p:tag name="MMPROD_134700LOGO" val=""/>
  <p:tag name="MMPROD_NEXTUNIQUEID" val="10753"/>
  <p:tag name="MMPROD_0PHOTO" val=""/>
  <p:tag name="MMPROD_0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178546PHOTO" val=""/>
  <p:tag name="MMPROD_178546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THEME_BG_IMAGE" val=""/>
  <p:tag name="MMPROD_UIDATA" val="&lt;database version=&quot;11.0&quot;&gt;&lt;object type=&quot;1&quot; unique_id=&quot;10001&quot;&gt;&lt;property id=&quot;20141&quot; value=&quot;Module 1: Fundamentals&quot;/&gt;&lt;property id=&quot;20144&quot; value=&quot;1&quot;/&gt;&lt;property id=&quot;20146&quot; value=&quot;0&quot;/&gt;&lt;property id=&quot;20147&quot; value=&quot;0&quot;/&gt;&lt;property id=&quot;20148&quot; value=&quot;10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Users\Kathleen\Desktop\HSIP Courses\HSIP Prototype\&quot;/&gt;&lt;property id=&quot;20224&quot; value=&quot;C:\Documents and Settings\wmckee\Desktop\NHI stuff&quot;/&gt;&lt;property id=&quot;20225&quot; value=&quot;C:\Documents and Settings\kmonagha.FHWA1\My Documents\WBT Project\310115\Updated Production Modules\Attachments\&quot;/&gt;&lt;property id=&quot;20226&quot; value=&quot;C:\Users\kendall.smith.ctr\Desktop\Revised-PowerPoint Presentation.ppt&quot;/&gt;&lt;property id=&quot;20250&quot; value=&quot;0&quot;/&gt;&lt;property id=&quot;20251&quot; value=&quot;0&quot;/&gt;&lt;property id=&quot;20259&quot; value=&quot;0&quot;/&gt;&lt;property id=&quot;20262&quot; value=&quot;754406453&quot;/&gt;&lt;object type=&quot;8&quot; unique_id=&quot;10002&quot;&gt;&lt;/object&gt;&lt;object type=&quot;2&quot; unique_id=&quot;10003&quot;&gt;&lt;object type=&quot;3&quot; unique_id=&quot;178552&quot;&gt;&lt;property id=&quot;20148&quot; value=&quot;5&quot;/&gt;&lt;property id=&quot;20300&quot; value=&quot;Slide 3 - &amp;quot;DWI Statute&amp;quot;&quot;/&gt;&lt;property id=&quot;20307&quot; value=&quot;568&quot;/&gt;&lt;/object&gt;&lt;object type=&quot;3&quot; unique_id=&quot;178553&quot;&gt;&lt;property id=&quot;20148&quot; value=&quot;5&quot;/&gt;&lt;property id=&quot;20300&quot; value=&quot;Slide 9 - &amp;quot;Probable Cause for DWI Arrest&amp;quot;&quot;/&gt;&lt;property id=&quot;20307&quot; value=&quot;578&quot;/&gt;&lt;/object&gt;&lt;object type=&quot;3&quot; unique_id=&quot;178555&quot;&gt;&lt;property id=&quot;20148&quot; value=&quot;5&quot;/&gt;&lt;property id=&quot;20300&quot; value=&quot;Slide 11 - &amp;quot;Per Se Statute&amp;quot;&quot;/&gt;&lt;property id=&quot;20307&quot; value=&quot;581&quot;/&gt;&lt;/object&gt;&lt;object type=&quot;3&quot; unique_id=&quot;178556&quot;&gt;&lt;property id=&quot;20148&quot; value=&quot;5&quot;/&gt;&lt;property id=&quot;20300&quot; value=&quot;Slide 12 - &amp;quot;DWI and DWI Per Se&amp;quot;&quot;/&gt;&lt;property id=&quot;20307&quot; value=&quot;583&quot;/&gt;&lt;/object&gt;&lt;object type=&quot;3&quot; unique_id=&quot;178557&quot;&gt;&lt;property id=&quot;20148&quot; value=&quot;5&quot;/&gt;&lt;property id=&quot;20300&quot; value=&quot;Slide 13 - &amp;quot;Per Se Summary &amp;quot;&quot;/&gt;&lt;property id=&quot;20307&quot; value=&quot;585&quot;/&gt;&lt;/object&gt;&lt;object type=&quot;3&quot; unique_id=&quot;178558&quot;&gt;&lt;property id=&quot;20148&quot; value=&quot;5&quot;/&gt;&lt;property id=&quot;20300&quot; value=&quot;Slide 14 - &amp;quot;Implied Consent Law&amp;quot;&quot;/&gt;&lt;property id=&quot;20307&quot; value=&quot;569&quot;/&gt;&lt;/object&gt;&lt;object type=&quot;3&quot; unique_id=&quot;178559&quot;&gt;&lt;property id=&quot;20148&quot; value=&quot;5&quot;/&gt;&lt;property id=&quot;20300&quot; value=&quot;Slide 16 - &amp;quot;Legal Presumptions&amp;quot;&quot;/&gt;&lt;property id=&quot;20307&quot; value=&quot;570&quot;/&gt;&lt;/object&gt;&lt;object type=&quot;3&quot; unique_id=&quot;178560&quot;&gt;&lt;property id=&quot;20148&quot; value=&quot;5&quot;/&gt;&lt;property id=&quot;20300&quot; value=&quot;Slide 17 - &amp;quot;Example Number 1&amp;quot;&quot;/&gt;&lt;property id=&quot;20307&quot; value=&quot;571&quot;/&gt;&lt;/object&gt;&lt;object type=&quot;3&quot; unique_id=&quot;178561&quot;&gt;&lt;property id=&quot;20148&quot; value=&quot;5&quot;/&gt;&lt;property id=&quot;20300&quot; value=&quot;Slide 18 - &amp;quot;Example Number 2&amp;quot;&quot;/&gt;&lt;property id=&quot;20307&quot; value=&quot;572&quot;/&gt;&lt;/object&gt;&lt;object type=&quot;3&quot; unique_id=&quot;178562&quot;&gt;&lt;property id=&quot;20148&quot; value=&quot;5&quot;/&gt;&lt;property id=&quot;20300&quot; value=&quot;Slide 19 - &amp;quot;Preliminary Breath Testing (PBT)&amp;quot;&quot;/&gt;&lt;property id=&quot;20307&quot; value=&quot;602&quot;/&gt;&lt;/object&gt;&lt;object type=&quot;3&quot; unique_id=&quot;178565&quot;&gt;&lt;property id=&quot;20148&quot; value=&quot;5&quot;/&gt;&lt;property id=&quot;20300&quot; value=&quot;Slide 20 - &amp;quot;Case Law Reviews&amp;quot;&quot;/&gt;&lt;property id=&quot;20307&quot; value=&quot;604&quot;/&gt;&lt;/object&gt;&lt;object type=&quot;3&quot; unique_id=&quot;178578&quot;&gt;&lt;property id=&quot;20148&quot; value=&quot;5&quot;/&gt;&lt;property id=&quot;20300&quot; value=&quot;Slide 25 - &amp;quot;Case Law Summary&amp;quot;&quot;/&gt;&lt;property id=&quot;20307&quot; value=&quot;599&quot;/&gt;&lt;/object&gt;&lt;object type=&quot;3&quot; unique_id=&quot;178579&quot;&gt;&lt;property id=&quot;20148&quot; value=&quot;5&quot;/&gt;&lt;property id=&quot;20300&quot; value=&quot;Slide 26 - &amp;quot;Test Your Knowledge&amp;quot;&quot;/&gt;&lt;property id=&quot;20307&quot; value=&quot;575&quot;/&gt;&lt;/object&gt;&lt;object type=&quot;3&quot; unique_id=&quot;179343&quot;&gt;&lt;property id=&quot;20148&quot; value=&quot;5&quot;/&gt;&lt;property id=&quot;20300&quot; value=&quot;Slide 21 - &amp;quot;SFST Case Law&amp;quot;&quot;/&gt;&lt;property id=&quot;20307&quot; value=&quot;606&quot;/&gt;&lt;/object&gt;&lt;object type=&quot;3&quot; unique_id=&quot;179344&quot;&gt;&lt;property id=&quot;20148&quot; value=&quot;5&quot;/&gt;&lt;property id=&quot;20300&quot; value=&quot;Slide 22 - &amp;quot;Horizontal Gaze Nystagmus Case Law&amp;quot;&quot;/&gt;&lt;property id=&quot;20307&quot; value=&quot;605&quot;/&gt;&lt;/object&gt;&lt;object type=&quot;3&quot; unique_id=&quot;179345&quot;&gt;&lt;property id=&quot;20148&quot; value=&quot;5&quot;/&gt;&lt;property id=&quot;20300&quot; value=&quot;Slide 23 - &amp;quot;Search and Seizure Case Law&amp;quot;&quot;/&gt;&lt;property id=&quot;20307&quot; value=&quot;607&quot;/&gt;&lt;/object&gt;&lt;object type=&quot;3&quot; unique_id=&quot;179346&quot;&gt;&lt;property id=&quot;20148&quot; value=&quot;5&quot;/&gt;&lt;property id=&quot;20300&quot; value=&quot;Slide 24 - &amp;quot;Other Relevant Case Law&amp;quot;&quot;/&gt;&lt;property id=&quot;20307&quot; value=&quot;608&quot;/&gt;&lt;/object&gt;&lt;object type=&quot;3&quot; unique_id=&quot;179352&quot;&gt;&lt;property id=&quot;20148&quot; value=&quot;5&quot;/&gt;&lt;property id=&quot;20300&quot; value=&quot;Slide 1&quot;/&gt;&lt;property id=&quot;20307&quot; value=&quot;618&quot;/&gt;&lt;/object&gt;&lt;object type=&quot;3&quot; unique_id=&quot;179353&quot;&gt;&lt;property id=&quot;20148&quot; value=&quot;5&quot;/&gt;&lt;property id=&quot;20300&quot; value=&quot;Slide 2 - &amp;quot;Learning Objectives&amp;quot;&quot;/&gt;&lt;property id=&quot;20307&quot; value=&quot;610&quot;/&gt;&lt;/object&gt;&lt;object type=&quot;3&quot; unique_id=&quot;179354&quot;&gt;&lt;property id=&quot;20148&quot; value=&quot;5&quot;/&gt;&lt;property id=&quot;20300&quot; value=&quot;Slide 4 - &amp;quot;Legal Definitions&amp;quot;&quot;/&gt;&lt;property id=&quot;20307&quot; value=&quot;612&quot;/&gt;&lt;/object&gt;&lt;object type=&quot;3&quot; unique_id=&quot;179355&quot;&gt;&lt;property id=&quot;20148&quot; value=&quot;5&quot;/&gt;&lt;property id=&quot;20300&quot; value=&quot;Slide 5 - &amp;quot;Legal Definitions&amp;quot;&quot;/&gt;&lt;property id=&quot;20307&quot; value=&quot;616&quot;/&gt;&lt;/object&gt;&lt;object type=&quot;3&quot; unique_id=&quot;179356&quot;&gt;&lt;property id=&quot;20148&quot; value=&quot;5&quot;/&gt;&lt;property id=&quot;20300&quot; value=&quot;Slide 6 - &amp;quot;Legal Definitions&amp;quot;&quot;/&gt;&lt;property id=&quot;20307&quot; value=&quot;615&quot;/&gt;&lt;/object&gt;&lt;object type=&quot;3&quot; unique_id=&quot;179357&quot;&gt;&lt;property id=&quot;20148&quot; value=&quot;5&quot;/&gt;&lt;property id=&quot;20300&quot; value=&quot;Slide 7 - &amp;quot;Legal Definitions&amp;quot;&quot;/&gt;&lt;property id=&quot;20307&quot; value=&quot;614&quot;/&gt;&lt;/object&gt;&lt;object type=&quot;3&quot; unique_id=&quot;179358&quot;&gt;&lt;property id=&quot;20148&quot; value=&quot;5&quot;/&gt;&lt;property id=&quot;20300&quot; value=&quot;Slide 8 - &amp;quot;Legal Definitions&amp;quot;&quot;/&gt;&lt;property id=&quot;20307&quot; value=&quot;613&quot;/&gt;&lt;/object&gt;&lt;object type=&quot;3&quot; unique_id=&quot;179359&quot;&gt;&lt;property id=&quot;20148&quot; value=&quot;5&quot;/&gt;&lt;property id=&quot;20300&quot; value=&quot;Slide 10 - &amp;quot;Conviction&amp;quot;&quot;/&gt;&lt;property id=&quot;20307&quot; value=&quot;611&quot;/&gt;&lt;/object&gt;&lt;object type=&quot;3&quot; unique_id=&quot;179360&quot;&gt;&lt;property id=&quot;20148&quot; value=&quot;5&quot;/&gt;&lt;property id=&quot;20300&quot; value=&quot;Slide 15 - &amp;quot;Elements of Implied Consent&amp;quot;&quot;/&gt;&lt;property id=&quot;20307&quot; value=&quot;617&quot;/&gt;&lt;/object&gt;&lt;/object&gt;&lt;object type=&quot;4&quot; unique_id=&quot;14482&quot;&gt;&lt;object type=&quot;5&quot; unique_id=&quot;178546&quot;&gt;&lt;property id=&quot;20149&quot; value=&quot;Highway Safety Improvement Program&quot;/&gt;&lt;property id=&quot;20150&quot; value=&quot;Data Driven Solutions&quot;/&gt;&lt;property id=&quot;20159&quot; value=&quot;logo.png&quot;/&gt;&lt;/object&gt;&lt;/object&gt;&lt;object type=&quot;10&quot; unique_id=&quot;176290&quot;&gt;&lt;object type=&quot;11&quot; unique_id=&quot;176291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76308&quot;&gt;&lt;/object&gt;&lt;/object&gt;&lt;/object&gt;&lt;/database&gt;"/>
  <p:tag name="ARTICULATE_SLIDE_COUNT" val="26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Incorrect - Click anywhere to try again.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have provided an incomplete answer. Click anywhere to try again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1&amp;quot; IsItalic=&amp;quot;0&amp;quot; IsUnderline=&amp;quot;0&amp;quot; FontSize=&amp;quot;12&amp;quot;/&amp;gt;&amp;lt;Answer FontName=&amp;quot;Arial&amp;quot; IsBold=&amp;quot;1&amp;quot; IsItalic=&amp;quot;0&amp;quot; IsUnderline=&amp;quot;0&amp;quot; FontSize=&amp;quot;12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720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720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722&quot;&gt;&lt;object type=&quot;10050&quot; unique_id=&quot;10723&quot;&gt;&lt;property id=&quot;10020&quot; value=&quot;2&quot;/&gt;&lt;property id=&quot;10102&quot; value=&quot;0&quot;/&gt;&lt;property id=&quot;10191&quot; value=&quot;-1&quot;/&gt;&lt;/object&gt;&lt;object type=&quot;10051&quot; unique_id=&quot;10724&quot;&gt;&lt;property id=&quot;10020&quot; value=&quot;2&quot;/&gt;&lt;property id=&quot;10102&quot; value=&quot;0&quot;/&gt;&lt;property id=&quot;10191&quot; value=&quot;-1&quot;/&gt;&lt;/object&gt;&lt;/object&gt;&lt;object type=&quot;10061&quot; unique_id=&quot;20000&quot;/&gt;&lt;/object&gt;&lt;/object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/object&gt;&#10;"/>
  <p:tag name="MMPROD_TAG_VCONFIG" val="PD94bWwgdmVyc2lvbj0iMS4wIj8+DQo8Y29uZmlndXJhdGlvbj4NCgk8YnJhbmRpbmc+DQoJCTx1aWZvbnQgbmFtZT0iRk9OVF9OT1RFU19URVhUIiB2YWx1ZT0iVmVyZGFuYSwxNCxmYWxzZSxmYWxzZSxmYWxzZSIvPg0KCTwvYnJhbmRpbmc+DQoJPGNvbG9ycz4NCgkJPHVpY29sb3IgbmFtZT0icHJpbWFyeSIgdmFsdWU9IjB4QThCOUJEIi8+DQoJCTx1aWNvbG9yIG5hbWU9Imdsb3ciIHZhbHVlPSIweDM1RDMzNCIvPg0KCQk8dWljb2xvciBuYW1lPSJ0ZXh0IiB2YWx1ZT0iMHhGRkZGRkYiLz4NCgkJPHVpY29sb3IgbmFtZT0ibGlnaHQiIHZhbHVlPSIweDFGNjY4RiIvPg0KCQk8dWljb2xvciBuYW1lPSJzaGFkb3ciIHZhbHVlPSIweDAwMDAwMCIvPg0KCQk8dWljb2xvciBuYW1lPSJiYWNrZ3JvdW5kIiB2YWx1ZT0iMHg4NzlFQTUiLz4NCgk8L2NvbG9ycz4NCgk8bGF5b3V0Pg0KCQk8dWlzaG93IG5hbWU9InByZXNlbnRhdGlvbnRpdGxlIiB2YWx1ZT0idHJ1ZSIvPg0KCQk8dWlzaG93IG5hbWU9InByZXNlbnRlcnBob3RvIiB2YWx1ZT0iZmFsc2UiLz4NCgkJPHVpc2hvdyBuYW1lPSJwcmVzZW50ZXJuYW1lIiB2YWx1ZT0idHJ1ZSIvPg0KCQk8dWlzaG93IG5hbWU9InByZXNlbnRlcnRpdGxlIiB2YWx1ZT0idHJ1ZSIvPg0KCQk8dWlzaG93IG5hbWU9InByZXNlbnRlcmVtYWlsIiB2YWx1ZT0iZmFsc2UiLz4NCgkJPHVpc2hvdyBuYW1lPSJwcmVzZW50ZXJiaW8iIHZhbHVlPSJmYWxzZSIvPg0KCQk8dWlzaG93IG5hbWU9ImNvbXBhbnlsb2dvIiB2YWx1ZT0idHJ1ZSIvPg0KCQk8dWlzaG93IG5hbWU9InNpZGViYXIiIHZhbHVlPSJ0cnVlIi8+DQoJCTx1aXNob3cgbmFtZT0ib3V0bGluZSIgdmFsdWU9InRydWUiLz4NCgkJPHVpc2hvdyBuYW1lPSJ0aHVtYm5haWwiIHZhbHVlPSJ0cnVlIi8+DQoJCTx1aXNob3cgbmFtZT0ibm90ZXMiIHZhbHVlPSJ0cnVlIi8+DQoJCTx1aXNob3cgbmFtZT0ic2VhcmNoIiB2YWx1ZT0idHJ1ZSIvPg0KCQk8dWlzaG93IG5hbWU9InF1aXo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hbHdheXNTY3J1bmNoIiB2YWx1ZT0iZmFsc2UiLz4NCgkJPHVpc2hvdyBuYW1lPSJpbml0aWFsZGlzcGxheW1vZGVpc25vcm1hbCIgdmFsdWU9InRydWUiLz4NCgkJPHVpcmVwbGFjZSBuYW1lPSJsb2dvIiB2YWx1ZT0iIi8+DQoJCTx1aXJlcGxhY2UgbmFtZT0iYmdpbWFnZSIgdmFsdWU9IiIvPg0KCQk8dWlyZXBsYWNlIG5hbWU9ImluaXRpYWx0YWIiIHZhbHVlPSJvdXRsaW5lIi8+DQoJCT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DQoNCk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DQoNCi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NCg0K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DQoNCu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g"/>
  <p:tag name="ARTICULATE_DESIGN_ID_3_DEFAULT DESIGN" val="zdyYhWTp"/>
  <p:tag name="ARTICULATE_PROJECT_OPEN" val="0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3_Default Design">
  <a:themeElements>
    <a:clrScheme name="DEC">
      <a:dk1>
        <a:srgbClr val="003D7D"/>
      </a:dk1>
      <a:lt1>
        <a:srgbClr val="FFFFFF"/>
      </a:lt1>
      <a:dk2>
        <a:srgbClr val="003D7D"/>
      </a:dk2>
      <a:lt2>
        <a:srgbClr val="38939B"/>
      </a:lt2>
      <a:accent1>
        <a:srgbClr val="F49415"/>
      </a:accent1>
      <a:accent2>
        <a:srgbClr val="FFC100"/>
      </a:accent2>
      <a:accent3>
        <a:srgbClr val="FFFFFF"/>
      </a:accent3>
      <a:accent4>
        <a:srgbClr val="00336A"/>
      </a:accent4>
      <a:accent5>
        <a:srgbClr val="CC0000"/>
      </a:accent5>
      <a:accent6>
        <a:srgbClr val="164794"/>
      </a:accent6>
      <a:hlink>
        <a:srgbClr val="002D5D"/>
      </a:hlink>
      <a:folHlink>
        <a:srgbClr val="1788FF"/>
      </a:folHlink>
    </a:clrScheme>
    <a:fontScheme name="3_Default Design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3D7D"/>
        </a:dk1>
        <a:lt1>
          <a:srgbClr val="FFFFFF"/>
        </a:lt1>
        <a:dk2>
          <a:srgbClr val="003D7D"/>
        </a:dk2>
        <a:lt2>
          <a:srgbClr val="38939B"/>
        </a:lt2>
        <a:accent1>
          <a:srgbClr val="D0DDEA"/>
        </a:accent1>
        <a:accent2>
          <a:srgbClr val="5D87A1"/>
        </a:accent2>
        <a:accent3>
          <a:srgbClr val="FFFFFF"/>
        </a:accent3>
        <a:accent4>
          <a:srgbClr val="00336A"/>
        </a:accent4>
        <a:accent5>
          <a:srgbClr val="E4EBF3"/>
        </a:accent5>
        <a:accent6>
          <a:srgbClr val="537A91"/>
        </a:accent6>
        <a:hlink>
          <a:srgbClr val="B32317"/>
        </a:hlink>
        <a:folHlink>
          <a:srgbClr val="3893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3D7D"/>
        </a:dk1>
        <a:lt1>
          <a:srgbClr val="FFFFFF"/>
        </a:lt1>
        <a:dk2>
          <a:srgbClr val="003D7D"/>
        </a:dk2>
        <a:lt2>
          <a:srgbClr val="38939B"/>
        </a:lt2>
        <a:accent1>
          <a:srgbClr val="D0DDEA"/>
        </a:accent1>
        <a:accent2>
          <a:srgbClr val="5D87A1"/>
        </a:accent2>
        <a:accent3>
          <a:srgbClr val="FFFFFF"/>
        </a:accent3>
        <a:accent4>
          <a:srgbClr val="00336A"/>
        </a:accent4>
        <a:accent5>
          <a:srgbClr val="E4EBF3"/>
        </a:accent5>
        <a:accent6>
          <a:srgbClr val="537A91"/>
        </a:accent6>
        <a:hlink>
          <a:srgbClr val="FFFFFF"/>
        </a:hlink>
        <a:folHlink>
          <a:srgbClr val="3893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A7BACAF1AB684B894DA703E83F8BDE" ma:contentTypeVersion="12" ma:contentTypeDescription="Create a new document." ma:contentTypeScope="" ma:versionID="3bce4673be3f5fee6e54c45e2769f30d">
  <xsd:schema xmlns:xsd="http://www.w3.org/2001/XMLSchema" xmlns:xs="http://www.w3.org/2001/XMLSchema" xmlns:p="http://schemas.microsoft.com/office/2006/metadata/properties" xmlns:ns2="eb824c7f-51f7-4a34-abf7-583235791f73" xmlns:ns3="71719e9c-7336-49bb-b7b9-675fa730d86b" targetNamespace="http://schemas.microsoft.com/office/2006/metadata/properties" ma:root="true" ma:fieldsID="afc45caa957759d642f51dbda5545306" ns2:_="" ns3:_="">
    <xsd:import namespace="eb824c7f-51f7-4a34-abf7-583235791f73"/>
    <xsd:import namespace="71719e9c-7336-49bb-b7b9-675fa730d86b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824c7f-51f7-4a34-abf7-583235791f7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920e099-540f-4e49-b54d-0e500676cc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Category" ma:index="19" nillable="true" ma:displayName="Category" ma:format="Dropdown" ma:internalName="Category">
      <xsd:simpleType>
        <xsd:restriction base="dms:Choice">
          <xsd:enumeration value="Car"/>
          <xsd:enumeration value="Fir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19e9c-7336-49bb-b7b9-675fa730d86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8b2f0e0-ac4c-4c3c-975c-93bba30cf0f0}" ma:internalName="TaxCatchAll" ma:showField="CatchAllData" ma:web="71719e9c-7336-49bb-b7b9-675fa730d8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b824c7f-51f7-4a34-abf7-583235791f73">
      <Terms xmlns="http://schemas.microsoft.com/office/infopath/2007/PartnerControls"/>
    </lcf76f155ced4ddcb4097134ff3c332f>
    <TaxCatchAll xmlns="71719e9c-7336-49bb-b7b9-675fa730d86b" xsi:nil="true"/>
    <Category xmlns="eb824c7f-51f7-4a34-abf7-583235791f73" xsi:nil="true"/>
  </documentManagement>
</p:properties>
</file>

<file path=customXml/itemProps1.xml><?xml version="1.0" encoding="utf-8"?>
<ds:datastoreItem xmlns:ds="http://schemas.openxmlformats.org/officeDocument/2006/customXml" ds:itemID="{E498BBE8-3D4B-49DE-809A-DAEF0A53D488}"/>
</file>

<file path=customXml/itemProps2.xml><?xml version="1.0" encoding="utf-8"?>
<ds:datastoreItem xmlns:ds="http://schemas.openxmlformats.org/officeDocument/2006/customXml" ds:itemID="{5826B156-C341-4B2F-B82C-C53EC1B9CC3E}"/>
</file>

<file path=customXml/itemProps3.xml><?xml version="1.0" encoding="utf-8"?>
<ds:datastoreItem xmlns:ds="http://schemas.openxmlformats.org/officeDocument/2006/customXml" ds:itemID="{91A45B43-C476-4BA5-861C-12BDEC618BBC}"/>
</file>

<file path=docProps/app.xml><?xml version="1.0" encoding="utf-8"?>
<Properties xmlns="http://schemas.openxmlformats.org/officeDocument/2006/extended-properties" xmlns:vt="http://schemas.openxmlformats.org/officeDocument/2006/docPropsVTypes">
  <Template>nhi_wbt_module_template_v1_2007</Template>
  <TotalTime>58472</TotalTime>
  <Words>853</Words>
  <Application>Microsoft Office PowerPoint</Application>
  <PresentationFormat>On-screen Show (4:3)</PresentationFormat>
  <Paragraphs>237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Arial Narrow</vt:lpstr>
      <vt:lpstr>Calibri</vt:lpstr>
      <vt:lpstr>Courier New</vt:lpstr>
      <vt:lpstr>Stencil</vt:lpstr>
      <vt:lpstr>Trebuchet MS</vt:lpstr>
      <vt:lpstr>Wingdings</vt:lpstr>
      <vt:lpstr>3_Default Design</vt:lpstr>
      <vt:lpstr>PowerPoint Presentation</vt:lpstr>
      <vt:lpstr>Learning Objectives</vt:lpstr>
      <vt:lpstr>DWI Statute</vt:lpstr>
      <vt:lpstr>Legal Definitions</vt:lpstr>
      <vt:lpstr>Probable Cause for DWI Arrest</vt:lpstr>
      <vt:lpstr>Conviction</vt:lpstr>
      <vt:lpstr>Per Se Statute</vt:lpstr>
      <vt:lpstr>DWI and DWI Per Se</vt:lpstr>
      <vt:lpstr>Per Se Summary </vt:lpstr>
      <vt:lpstr>Implied Consent Law</vt:lpstr>
      <vt:lpstr>Elements of Implied Consent</vt:lpstr>
      <vt:lpstr>Legal Presumptions</vt:lpstr>
      <vt:lpstr>Example Number 1</vt:lpstr>
      <vt:lpstr>Example Number 2</vt:lpstr>
      <vt:lpstr>Preliminary Breath Testing (PBT)</vt:lpstr>
      <vt:lpstr>Case Law Reviews</vt:lpstr>
      <vt:lpstr>SFST Case Law</vt:lpstr>
      <vt:lpstr>Horizontal Gaze Nystagmus Case Law</vt:lpstr>
      <vt:lpstr>Search and Seizure Case Law</vt:lpstr>
      <vt:lpstr>Other Relevant Case Law</vt:lpstr>
      <vt:lpstr>Case Law Summary</vt:lpstr>
      <vt:lpstr>Test Your Knowledge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Kathleen</dc:creator>
  <cp:lastModifiedBy>Ziegler, Amy (TSI)</cp:lastModifiedBy>
  <cp:revision>1021</cp:revision>
  <cp:lastPrinted>2018-01-22T18:10:00Z</cp:lastPrinted>
  <dcterms:created xsi:type="dcterms:W3CDTF">2005-12-09T17:41:03Z</dcterms:created>
  <dcterms:modified xsi:type="dcterms:W3CDTF">2022-10-28T16:12:23Z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3AD8F188-AC29-4508-9D85-093DE92B411F</vt:lpwstr>
  </property>
  <property fmtid="{D5CDD505-2E9C-101B-9397-08002B2CF9AE}" pid="3" name="ArticulatePath">
    <vt:lpwstr>a-SFST_PPT_03 April 2021</vt:lpwstr>
  </property>
  <property fmtid="{D5CDD505-2E9C-101B-9397-08002B2CF9AE}" pid="4" name="ContentTypeId">
    <vt:lpwstr>0x01010067A7BACAF1AB684B894DA703E83F8BDE</vt:lpwstr>
  </property>
</Properties>
</file>