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2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4" r:id="rId1"/>
  </p:sldMasterIdLst>
  <p:notesMasterIdLst>
    <p:notesMasterId r:id="rId7"/>
  </p:notesMasterIdLst>
  <p:handoutMasterIdLst>
    <p:handoutMasterId r:id="rId8"/>
  </p:handoutMasterIdLst>
  <p:sldIdLst>
    <p:sldId id="562" r:id="rId2"/>
    <p:sldId id="538" r:id="rId3"/>
    <p:sldId id="558" r:id="rId4"/>
    <p:sldId id="561" r:id="rId5"/>
    <p:sldId id="549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95813" autoAdjust="0"/>
  </p:normalViewPr>
  <p:slideViewPr>
    <p:cSldViewPr snapToGrid="0">
      <p:cViewPr varScale="1">
        <p:scale>
          <a:sx n="78" d="100"/>
          <a:sy n="78" d="100"/>
        </p:scale>
        <p:origin x="1459" y="6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87F0173-16F0-4646-9A0B-753315471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114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5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8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defTabSz="966432">
              <a:defRPr sz="1000">
                <a:latin typeface="Arial" charset="0"/>
                <a:cs typeface="+mn-cs"/>
              </a:defRPr>
            </a:lvl1pPr>
          </a:lstStyle>
          <a:p>
            <a:pPr algn="ctr">
              <a:defRPr/>
            </a:pPr>
            <a:r>
              <a:rPr lang="en-US" dirty="0"/>
              <a:t>DWI Detection Standardized Field Sobriety Testing</a:t>
            </a:r>
          </a:p>
          <a:p>
            <a:pPr algn="ctr">
              <a:defRPr/>
            </a:pPr>
            <a:r>
              <a:rPr lang="en-US" dirty="0"/>
              <a:t>Test Battery Demonstrations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9</a:t>
            </a:r>
          </a:p>
          <a:p>
            <a:pPr>
              <a:defRPr/>
            </a:pPr>
            <a:r>
              <a:rPr lang="en-US" dirty="0"/>
              <a:t>Page </a:t>
            </a:r>
            <a:fld id="{6B4AEF6D-D366-42BB-8C0A-AB9061723383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6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80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16396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96863"/>
            <a:ext cx="3400425" cy="25495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582613" y="4560890"/>
            <a:ext cx="618490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>
              <a:latin typeface="+mn-lt"/>
            </a:endParaRPr>
          </a:p>
          <a:p>
            <a:endParaRPr lang="en-US" altLang="en-US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Standardized Field Sobriety Testing</a:t>
            </a:r>
          </a:p>
          <a:p>
            <a:pPr algn="ctr">
              <a:defRPr/>
            </a:pPr>
            <a:r>
              <a:rPr lang="en-US"/>
              <a:t>Test Battery Demonstrations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9</a:t>
            </a:r>
          </a:p>
          <a:p>
            <a:pPr>
              <a:defRPr/>
            </a:pPr>
            <a:r>
              <a:rPr lang="en-US"/>
              <a:t>Page </a:t>
            </a:r>
            <a:fld id="{6B4AEF6D-D366-42BB-8C0A-AB9061723383}" type="slidenum">
              <a:rPr lang="en-US" smtClean="0"/>
              <a:pPr>
                <a:defRPr/>
              </a:pPr>
              <a:t>1</a:t>
            </a:fld>
            <a:r>
              <a:rPr lang="en-US"/>
              <a:t> of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2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22463" y="355600"/>
            <a:ext cx="3400425" cy="2549525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xfrm>
            <a:off x="451261" y="3116455"/>
            <a:ext cx="6436427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i="1" dirty="0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Standardized Field Sobriety Testing</a:t>
            </a:r>
          </a:p>
          <a:p>
            <a:pPr algn="ctr">
              <a:defRPr/>
            </a:pPr>
            <a:r>
              <a:rPr lang="en-US"/>
              <a:t>Test Battery Demonstrations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9</a:t>
            </a:r>
          </a:p>
          <a:p>
            <a:pPr>
              <a:defRPr/>
            </a:pPr>
            <a:r>
              <a:rPr lang="en-US"/>
              <a:t>Page </a:t>
            </a:r>
            <a:fld id="{6B4AEF6D-D366-42BB-8C0A-AB9061723383}" type="slidenum">
              <a:rPr lang="en-US" smtClean="0"/>
              <a:pPr>
                <a:defRPr/>
              </a:pPr>
              <a:t>2</a:t>
            </a:fld>
            <a:r>
              <a:rPr lang="en-US"/>
              <a:t> of 6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7388" y="250825"/>
            <a:ext cx="3400425" cy="2549525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xfrm>
            <a:off x="463137" y="3116455"/>
            <a:ext cx="6436427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Standardized Field Sobriety Testing</a:t>
            </a:r>
          </a:p>
          <a:p>
            <a:pPr algn="ctr">
              <a:defRPr/>
            </a:pPr>
            <a:r>
              <a:rPr lang="en-US"/>
              <a:t>Test Battery Demonstrations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9</a:t>
            </a:r>
          </a:p>
          <a:p>
            <a:pPr>
              <a:defRPr/>
            </a:pPr>
            <a:r>
              <a:rPr lang="en-US"/>
              <a:t>Page </a:t>
            </a:r>
            <a:fld id="{6B4AEF6D-D366-42BB-8C0A-AB9061723383}" type="slidenum">
              <a:rPr lang="en-US" smtClean="0"/>
              <a:pPr>
                <a:defRPr/>
              </a:pPr>
              <a:t>3</a:t>
            </a:fld>
            <a:r>
              <a:rPr lang="en-US"/>
              <a:t> of 6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03413" y="2270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38892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“Dry Run” Practice Session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10</a:t>
            </a:r>
          </a:p>
          <a:p>
            <a:pPr>
              <a:defRPr/>
            </a:pPr>
            <a:r>
              <a:rPr lang="en-US"/>
              <a:t>Page </a:t>
            </a:r>
            <a:fld id="{CB8957A2-48FF-44DC-BA41-15B8F52E927E}" type="slidenum">
              <a:rPr lang="en-US" smtClean="0"/>
              <a:pPr>
                <a:defRPr/>
              </a:pPr>
              <a:t>4</a:t>
            </a:fld>
            <a:r>
              <a:rPr lang="en-US"/>
              <a:t> of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84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15900"/>
            <a:ext cx="3400425" cy="2549525"/>
          </a:xfrm>
          <a:ln/>
        </p:spPr>
      </p:sp>
      <p:sp>
        <p:nvSpPr>
          <p:cNvPr id="16388" name="Notes Placeholder 1"/>
          <p:cNvSpPr>
            <a:spLocks noGrp="1"/>
          </p:cNvSpPr>
          <p:nvPr>
            <p:ph type="body" idx="1"/>
          </p:nvPr>
        </p:nvSpPr>
        <p:spPr>
          <a:xfrm>
            <a:off x="486887" y="3116455"/>
            <a:ext cx="6412677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dirty="0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DWI Detection Standardized Field Sobriety Testing</a:t>
            </a:r>
          </a:p>
          <a:p>
            <a:pPr algn="ctr">
              <a:defRPr/>
            </a:pPr>
            <a:r>
              <a:rPr lang="en-US"/>
              <a:t>Test Battery Demonstrations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9</a:t>
            </a:r>
          </a:p>
          <a:p>
            <a:pPr>
              <a:defRPr/>
            </a:pPr>
            <a:r>
              <a:rPr lang="en-US"/>
              <a:t>Page </a:t>
            </a:r>
            <a:fld id="{6B4AEF6D-D366-42BB-8C0A-AB9061723383}" type="slidenum">
              <a:rPr lang="en-US" smtClean="0"/>
              <a:pPr>
                <a:defRPr/>
              </a:pPr>
              <a:t>5</a:t>
            </a:fld>
            <a:r>
              <a:rPr lang="en-US"/>
              <a:t> of 6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02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45920"/>
            <a:ext cx="8024884" cy="4386726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9-</a:t>
            </a:r>
            <a:fld id="{D4AA26C7-7B8D-47CF-B634-62CFE3A4FB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76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133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57200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5908E-5ED7-440D-896E-6A2484CBEA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21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9-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94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9-</a:t>
            </a:r>
            <a:fld id="{87188578-EC0C-4ADA-A86B-22E6E71BB9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9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592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071A0-FB16-4136-85D9-55363E36CC78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id="{9D3B4932-E2DB-49AE-905D-4D04D3A8E3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9 – SFST Demonstrations and Practice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5F92A62-FB20-4FDC-A397-EE57CD15E1F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F055E15-6053-43E5-B3F9-6AA4F6D62DCA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4B4EB694-6405-4C9A-B791-83D90643E4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7" name="Slide Number Placeholder 21">
            <a:extLst>
              <a:ext uri="{FF2B5EF4-FFF2-40B4-BE49-F238E27FC236}">
                <a16:creationId xmlns:a16="http://schemas.microsoft.com/office/drawing/2014/main" id="{995EA6A4-C87B-4B19-83B2-B1FBD8031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9-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416209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6075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143000" indent="-339725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795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660898" y="1972928"/>
            <a:ext cx="3556000" cy="854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Session 9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225258" y="2827003"/>
            <a:ext cx="442728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SFST Demonstrations and Practice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413" y="1731146"/>
            <a:ext cx="3961043" cy="264198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642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4"/>
          <p:cNvSpPr>
            <a:spLocks noGrp="1"/>
          </p:cNvSpPr>
          <p:nvPr>
            <p:ph sz="quarter" idx="1"/>
          </p:nvPr>
        </p:nvSpPr>
        <p:spPr>
          <a:xfrm>
            <a:off x="477672" y="1733550"/>
            <a:ext cx="8173959" cy="3619500"/>
          </a:xfrm>
        </p:spPr>
        <p:txBody>
          <a:bodyPr/>
          <a:lstStyle/>
          <a:p>
            <a:pPr marL="285750" lvl="1" indent="-285750" eaLnBrk="1" hangingPunct="1">
              <a:buFontTx/>
              <a:buChar char="•"/>
              <a:defRPr/>
            </a:pPr>
            <a:r>
              <a:rPr lang="en-US" sz="2600" dirty="0"/>
              <a:t>Demonstrate appropriate administrative procedures for SFSTs</a:t>
            </a:r>
          </a:p>
        </p:txBody>
      </p:sp>
      <p:sp>
        <p:nvSpPr>
          <p:cNvPr id="7171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dirty="0"/>
              <a:t>Learning Objective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9-2</a:t>
            </a:r>
          </a:p>
        </p:txBody>
      </p:sp>
      <p:pic>
        <p:nvPicPr>
          <p:cNvPr id="6" name="Graphic 5" descr="Bullseye">
            <a:extLst>
              <a:ext uri="{FF2B5EF4-FFF2-40B4-BE49-F238E27FC236}">
                <a16:creationId xmlns:a16="http://schemas.microsoft.com/office/drawing/2014/main" id="{3A7588CD-B5D4-438A-AAC4-D7A54755F0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96712" y="3162918"/>
            <a:ext cx="3163119" cy="316311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4"/>
          <p:cNvSpPr>
            <a:spLocks noGrp="1"/>
          </p:cNvSpPr>
          <p:nvPr>
            <p:ph sz="quarter" idx="1"/>
          </p:nvPr>
        </p:nvSpPr>
        <p:spPr>
          <a:xfrm>
            <a:off x="477672" y="1908810"/>
            <a:ext cx="8215952" cy="36195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600" b="1" dirty="0"/>
              <a:t>Three tests:</a:t>
            </a:r>
          </a:p>
          <a:p>
            <a:pPr marL="6286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HGN and VGN</a:t>
            </a:r>
          </a:p>
          <a:p>
            <a:pPr marL="6286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WAT</a:t>
            </a:r>
          </a:p>
          <a:p>
            <a:pPr marL="6286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OLS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8195" name="Title 3"/>
          <p:cNvSpPr>
            <a:spLocks noGrp="1"/>
          </p:cNvSpPr>
          <p:nvPr>
            <p:ph type="title"/>
          </p:nvPr>
        </p:nvSpPr>
        <p:spPr bwMode="auto">
          <a:xfrm>
            <a:off x="304800" y="634314"/>
            <a:ext cx="8534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dirty="0"/>
              <a:t>Instructor-Led Presentation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491319" y="2174181"/>
            <a:ext cx="8347882" cy="284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lvl="1" eaLnBrk="1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en-US" sz="2600" kern="0" dirty="0">
                <a:solidFill>
                  <a:srgbClr val="000000"/>
                </a:solidFill>
              </a:rPr>
              <a:t>Practice procedures</a:t>
            </a:r>
          </a:p>
          <a:p>
            <a:pPr marL="628650" indent="-287338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HGN and VGN</a:t>
            </a:r>
          </a:p>
          <a:p>
            <a:pPr marL="628650" indent="-287338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WAT</a:t>
            </a:r>
          </a:p>
          <a:p>
            <a:pPr marL="628650" indent="-287338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OLS</a:t>
            </a:r>
          </a:p>
          <a:p>
            <a:pPr marL="628650" indent="-287338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Participants record each other’s performance 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04800" y="584342"/>
            <a:ext cx="8534400" cy="1313729"/>
          </a:xfrm>
        </p:spPr>
        <p:txBody>
          <a:bodyPr/>
          <a:lstStyle/>
          <a:p>
            <a:pPr algn="ctr"/>
            <a:r>
              <a:rPr lang="en-US" altLang="en-US" dirty="0"/>
              <a:t>Procedures </a:t>
            </a:r>
            <a:br>
              <a:rPr lang="en-US" altLang="en-US" dirty="0"/>
            </a:br>
            <a:r>
              <a:rPr lang="en-US" altLang="en-US" dirty="0"/>
              <a:t>and Group Assignments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Arial Narrow" panose="020B0606020202030204" pitchFamily="34" charset="0"/>
              </a:rPr>
              <a:t>9-4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363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9-5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1E8EDCA-DCA6-41FE-BAF5-93719BD140B6}"/>
              </a:ext>
            </a:extLst>
          </p:cNvPr>
          <p:cNvSpPr txBox="1">
            <a:spLocks noChangeArrowheads="1"/>
          </p:cNvSpPr>
          <p:nvPr/>
        </p:nvSpPr>
        <p:spPr>
          <a:xfrm>
            <a:off x="897466" y="2540000"/>
            <a:ext cx="7349068" cy="1778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4400" kern="0" dirty="0">
                <a:solidFill>
                  <a:schemeClr val="tx1"/>
                </a:solidFill>
              </a:rPr>
              <a:t>Questions?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 9&amp;quot;&quot;/&gt;&lt;property id=&quot;20307&quot; value=&quot;562&quot;/&gt;&lt;/object&gt;&lt;object type=&quot;3&quot; unique_id=&quot;178551&quot;&gt;&lt;property id=&quot;20148&quot; value=&quot;5&quot;/&gt;&lt;property id=&quot;20300&quot; value=&quot;Slide 2 - &amp;quot;Learning Objective&amp;quot;&quot;/&gt;&lt;property id=&quot;20307&quot; value=&quot;538&quot;/&gt;&lt;/object&gt;&lt;object type=&quot;3&quot; unique_id=&quot;178552&quot;&gt;&lt;property id=&quot;20148&quot; value=&quot;5&quot;/&gt;&lt;property id=&quot;20300&quot; value=&quot;Slide 3 - &amp;quot;Instructor-Led Presentation&amp;quot;&quot;/&gt;&lt;property id=&quot;20307&quot; value=&quot;558&quot;/&gt;&lt;/object&gt;&lt;object type=&quot;3&quot; unique_id=&quot;178553&quot;&gt;&lt;property id=&quot;20148&quot; value=&quot;5&quot;/&gt;&lt;property id=&quot;20300&quot; value=&quot;Slide 4 - &amp;quot;Procedures  and Group Assignments&amp;quot;&quot;/&gt;&lt;property id=&quot;20307&quot; value=&quot;561&quot;/&gt;&lt;/object&gt;&lt;object type=&quot;3&quot; unique_id=&quot;178554&quot;&gt;&lt;property id=&quot;20148&quot; value=&quot;5&quot;/&gt;&lt;property id=&quot;20300&quot; value=&quot;Slide 5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5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B7956797-155B-4969-89E6-85137A5F962E}"/>
</file>

<file path=customXml/itemProps2.xml><?xml version="1.0" encoding="utf-8"?>
<ds:datastoreItem xmlns:ds="http://schemas.openxmlformats.org/officeDocument/2006/customXml" ds:itemID="{D9538C33-D451-445B-A1B0-98196D21870F}"/>
</file>

<file path=customXml/itemProps3.xml><?xml version="1.0" encoding="utf-8"?>
<ds:datastoreItem xmlns:ds="http://schemas.openxmlformats.org/officeDocument/2006/customXml" ds:itemID="{7921ED9C-9174-4237-8608-D490E70943DE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39564</TotalTime>
  <Words>141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9</vt:lpstr>
      <vt:lpstr>Learning Objective</vt:lpstr>
      <vt:lpstr>Instructor-Led Presentation</vt:lpstr>
      <vt:lpstr>Procedures  and Group Assignments</vt:lpstr>
      <vt:lpstr>PowerPoint Presentation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803</cp:revision>
  <cp:lastPrinted>2017-08-14T21:30:21Z</cp:lastPrinted>
  <dcterms:created xsi:type="dcterms:W3CDTF">2005-12-09T17:41:03Z</dcterms:created>
  <dcterms:modified xsi:type="dcterms:W3CDTF">2022-10-28T17:11:09Z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EA63D9AB-FB7D-43FC-BAA3-C043F60AF469</vt:lpwstr>
  </property>
  <property fmtid="{D5CDD505-2E9C-101B-9397-08002B2CF9AE}" pid="3" name="ArticulatePath">
    <vt:lpwstr>a-SFST_PPT_09 April 2021</vt:lpwstr>
  </property>
  <property fmtid="{D5CDD505-2E9C-101B-9397-08002B2CF9AE}" pid="4" name="ContentTypeId">
    <vt:lpwstr>0x01010067A7BACAF1AB684B894DA703E83F8BDE</vt:lpwstr>
  </property>
</Properties>
</file>