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12.xml" ContentType="application/vnd.openxmlformats-officedocument.presentationml.tags+xml"/>
  <Override PartName="/ppt/tags/tag8.xml" ContentType="application/vnd.openxmlformats-officedocument.presentationml.tags+xml"/>
  <Override PartName="/ppt/tags/tag14.xml" ContentType="application/vnd.openxmlformats-officedocument.presentationml.tags+xml"/>
  <Override PartName="/ppt/tags/tag13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1.xml" ContentType="application/vnd.openxmlformats-officedocument.presentationml.tags+xml"/>
  <Override PartName="/ppt/tags/tag10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8" r:id="rId1"/>
  </p:sldMasterIdLst>
  <p:notesMasterIdLst>
    <p:notesMasterId r:id="rId7"/>
  </p:notesMasterIdLst>
  <p:handoutMasterIdLst>
    <p:handoutMasterId r:id="rId8"/>
  </p:handoutMasterIdLst>
  <p:sldIdLst>
    <p:sldId id="567" r:id="rId2"/>
    <p:sldId id="565" r:id="rId3"/>
    <p:sldId id="566" r:id="rId4"/>
    <p:sldId id="559" r:id="rId5"/>
    <p:sldId id="549" r:id="rId6"/>
  </p:sldIdLst>
  <p:sldSz cx="9144000" cy="6858000" type="screen4x3"/>
  <p:notesSz cx="7315200" cy="96012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pos="2257">
          <p15:clr>
            <a:srgbClr val="A4A3A4"/>
          </p15:clr>
        </p15:guide>
        <p15:guide id="3" pos="4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5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56AC"/>
    <a:srgbClr val="C1E0FF"/>
    <a:srgbClr val="002060"/>
    <a:srgbClr val="B5ECF9"/>
    <a:srgbClr val="0071E2"/>
    <a:srgbClr val="E0F3F4"/>
    <a:srgbClr val="8BC5FF"/>
    <a:srgbClr val="5DA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5933" autoAdjust="0"/>
  </p:normalViewPr>
  <p:slideViewPr>
    <p:cSldViewPr snapToGrid="0">
      <p:cViewPr varScale="1">
        <p:scale>
          <a:sx n="78" d="100"/>
          <a:sy n="78" d="100"/>
        </p:scale>
        <p:origin x="1430" y="67"/>
      </p:cViewPr>
      <p:guideLst>
        <p:guide orient="horz" pos="3950"/>
        <p:guide pos="2257"/>
        <p:guide pos="4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16" y="84"/>
      </p:cViewPr>
      <p:guideLst>
        <p:guide orient="horz" pos="2929"/>
        <p:guide pos="2160"/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1" rIns="96821" bIns="48411" numCol="1" anchor="t" anchorCtr="0" compatLnSpc="1">
            <a:prstTxWarp prst="textNoShape">
              <a:avLst/>
            </a:prstTxWarp>
          </a:bodyPr>
          <a:lstStyle>
            <a:lvl1pPr defTabSz="96881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4" y="0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1" rIns="96821" bIns="48411" numCol="1" anchor="t" anchorCtr="0" compatLnSpc="1">
            <a:prstTxWarp prst="textNoShape">
              <a:avLst/>
            </a:prstTxWarp>
          </a:bodyPr>
          <a:lstStyle>
            <a:lvl1pPr algn="r" defTabSz="96881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119173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1" rIns="96821" bIns="48411" numCol="1" anchor="b" anchorCtr="0" compatLnSpc="1">
            <a:prstTxWarp prst="textNoShape">
              <a:avLst/>
            </a:prstTxWarp>
          </a:bodyPr>
          <a:lstStyle>
            <a:lvl1pPr defTabSz="96881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4" y="9119173"/>
            <a:ext cx="3170582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1" rIns="96821" bIns="48411" numCol="1" anchor="b" anchorCtr="0" compatLnSpc="1">
            <a:prstTxWarp prst="textNoShape">
              <a:avLst/>
            </a:prstTxWarp>
          </a:bodyPr>
          <a:lstStyle>
            <a:lvl1pPr algn="r" defTabSz="968813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F981C13-6444-4296-8E6D-632A00FABC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3743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-1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6" tIns="48773" rIns="97546" bIns="48773" numCol="1" anchor="t" anchorCtr="0" compatLnSpc="1">
            <a:prstTxWarp prst="textNoShape">
              <a:avLst/>
            </a:prstTxWarp>
          </a:bodyPr>
          <a:lstStyle>
            <a:lvl1pPr algn="l" defTabSz="975564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Revised:</a:t>
            </a:r>
          </a:p>
          <a:p>
            <a:pPr>
              <a:defRPr/>
            </a:pPr>
            <a:r>
              <a:rPr lang="en-US" dirty="0"/>
              <a:t>02/2018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471488"/>
            <a:ext cx="3308350" cy="248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0144" y="3116455"/>
            <a:ext cx="6534912" cy="604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6" tIns="48773" rIns="97546" bIns="48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55647" y="9160489"/>
            <a:ext cx="3803904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6" tIns="48773" rIns="97546" bIns="48773" numCol="1" anchor="t" anchorCtr="0" compatLnSpc="1">
            <a:prstTxWarp prst="textNoShape">
              <a:avLst/>
            </a:prstTxWarp>
          </a:bodyPr>
          <a:lstStyle>
            <a:lvl1pPr algn="ctr" defTabSz="975564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DWI Detection and Standardized Field Sobriety Testing</a:t>
            </a:r>
          </a:p>
          <a:p>
            <a:pPr>
              <a:defRPr/>
            </a:pPr>
            <a:r>
              <a:rPr lang="en-US" dirty="0"/>
              <a:t>“Testing Subjects” Practice: First Session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59551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46" tIns="48773" rIns="97546" bIns="48773" numCol="1" anchor="t" anchorCtr="0" compatLnSpc="1">
            <a:prstTxWarp prst="textNoShape">
              <a:avLst/>
            </a:prstTxWarp>
          </a:bodyPr>
          <a:lstStyle>
            <a:lvl1pPr algn="r" defTabSz="975564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Session 11</a:t>
            </a:r>
          </a:p>
          <a:p>
            <a:pPr>
              <a:defRPr/>
            </a:pPr>
            <a:r>
              <a:rPr lang="en-US" dirty="0"/>
              <a:t>Page </a:t>
            </a:r>
            <a:fld id="{CFF2378D-F541-418C-9DCB-64314037190A}" type="slidenum">
              <a:rPr lang="en-US" smtClean="0"/>
              <a:pPr>
                <a:defRPr/>
              </a:pPr>
              <a:t>‹#›</a:t>
            </a:fld>
            <a:r>
              <a:rPr lang="en-US" dirty="0"/>
              <a:t> of 14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87680" y="3022017"/>
            <a:ext cx="63398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50896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890713" y="227013"/>
            <a:ext cx="3400425" cy="25495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583097" y="4561227"/>
            <a:ext cx="6185452" cy="431857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 i="1">
              <a:latin typeface="+mn-lt"/>
            </a:endParaRPr>
          </a:p>
          <a:p>
            <a:endParaRPr lang="en-US" altLang="en-US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“Dry Run” Practice Session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10</a:t>
            </a:r>
          </a:p>
          <a:p>
            <a:pPr>
              <a:defRPr/>
            </a:pPr>
            <a:r>
              <a:rPr lang="en-US"/>
              <a:t>Page </a:t>
            </a:r>
            <a:fld id="{CB8957A2-48FF-44DC-BA41-15B8F52E927E}" type="slidenum">
              <a:rPr lang="en-US" smtClean="0"/>
              <a:pPr>
                <a:defRPr/>
              </a:pPr>
              <a:t>1</a:t>
            </a:fld>
            <a:r>
              <a:rPr lang="en-US"/>
              <a:t> of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3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41513" y="2143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5014" y="3116455"/>
            <a:ext cx="6400800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First Session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11</a:t>
            </a:r>
          </a:p>
          <a:p>
            <a:pPr>
              <a:defRPr/>
            </a:pPr>
            <a:r>
              <a:rPr lang="en-US"/>
              <a:t>Page </a:t>
            </a:r>
            <a:fld id="{CFF2378D-F541-418C-9DCB-64314037190A}" type="slidenum">
              <a:rPr lang="en-US" smtClean="0"/>
              <a:pPr>
                <a:defRPr/>
              </a:pPr>
              <a:t>2</a:t>
            </a:fld>
            <a:r>
              <a:rPr lang="en-US"/>
              <a:t> of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64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41513" y="201613"/>
            <a:ext cx="3400425" cy="2551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88" y="3116455"/>
            <a:ext cx="6377050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First Session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11</a:t>
            </a:r>
          </a:p>
          <a:p>
            <a:pPr>
              <a:defRPr/>
            </a:pPr>
            <a:r>
              <a:rPr lang="en-US"/>
              <a:t>Page </a:t>
            </a:r>
            <a:fld id="{CFF2378D-F541-418C-9DCB-64314037190A}" type="slidenum">
              <a:rPr lang="en-US" smtClean="0"/>
              <a:pPr>
                <a:defRPr/>
              </a:pPr>
              <a:t>3</a:t>
            </a:fld>
            <a:r>
              <a:rPr lang="en-US"/>
              <a:t> of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73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1513" y="239713"/>
            <a:ext cx="3400425" cy="2549525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xfrm>
            <a:off x="486888" y="3116455"/>
            <a:ext cx="6400800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First Session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11</a:t>
            </a:r>
          </a:p>
          <a:p>
            <a:pPr>
              <a:defRPr/>
            </a:pPr>
            <a:r>
              <a:rPr lang="en-US"/>
              <a:t>Page </a:t>
            </a:r>
            <a:fld id="{CFF2378D-F541-418C-9DCB-64314037190A}" type="slidenum">
              <a:rPr lang="en-US" smtClean="0"/>
              <a:pPr>
                <a:defRPr/>
              </a:pPr>
              <a:t>4</a:t>
            </a:fld>
            <a:r>
              <a:rPr lang="en-US"/>
              <a:t> of 14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54213" y="214313"/>
            <a:ext cx="3400425" cy="2549525"/>
          </a:xfrm>
          <a:ln/>
        </p:spPr>
      </p:sp>
      <p:sp>
        <p:nvSpPr>
          <p:cNvPr id="6" name="Notes Placeholder 2"/>
          <p:cNvSpPr>
            <a:spLocks noGrp="1"/>
          </p:cNvSpPr>
          <p:nvPr>
            <p:ph type="body" idx="3"/>
          </p:nvPr>
        </p:nvSpPr>
        <p:spPr>
          <a:xfrm>
            <a:off x="463138" y="3116455"/>
            <a:ext cx="6436426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“Testing Subjects” Practice: First Session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11</a:t>
            </a:r>
          </a:p>
          <a:p>
            <a:pPr>
              <a:defRPr/>
            </a:pPr>
            <a:r>
              <a:rPr lang="en-US"/>
              <a:t>Page </a:t>
            </a:r>
            <a:fld id="{CFF2378D-F541-418C-9DCB-64314037190A}" type="slidenum">
              <a:rPr lang="en-US" smtClean="0"/>
              <a:pPr>
                <a:defRPr/>
              </a:pPr>
              <a:t>5</a:t>
            </a:fld>
            <a:r>
              <a:rPr lang="en-US"/>
              <a:t> of 14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32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9102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83140"/>
            <a:ext cx="8229600" cy="4297680"/>
          </a:xfr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26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10-</a:t>
            </a:r>
            <a:fld id="{EE272712-1C13-4D5F-84E2-87323ADE61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95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812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457200" y="1645920"/>
            <a:ext cx="8229600" cy="4297680"/>
          </a:xfrm>
          <a:prstGeom prst="rect">
            <a:avLst/>
          </a:prstGeo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26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10-</a:t>
            </a:r>
            <a:fld id="{186D7862-07C7-499A-8D93-67DA0EAE7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79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10-</a:t>
            </a:r>
            <a:fld id="{D8579276-E65D-439F-98B1-C92025F409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503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1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10-</a:t>
            </a:r>
            <a:fld id="{1F1E41BF-2137-4E69-92AB-C0EC75769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151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791E374-2E02-43A5-9453-08113E0476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474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BED88BE-628B-4BBB-8AE5-B42C4F96C1CD}"/>
              </a:ext>
            </a:extLst>
          </p:cNvPr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64008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Title </a:t>
            </a:r>
          </a:p>
        </p:txBody>
      </p:sp>
      <p:sp>
        <p:nvSpPr>
          <p:cNvPr id="1030" name="Text Box 4"/>
          <p:cNvSpPr txBox="1">
            <a:spLocks noChangeArrowheads="1"/>
          </p:cNvSpPr>
          <p:nvPr userDrawn="1"/>
        </p:nvSpPr>
        <p:spPr bwMode="auto">
          <a:xfrm>
            <a:off x="111125" y="6508115"/>
            <a:ext cx="6361113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0" dirty="0">
                <a:solidFill>
                  <a:schemeClr val="bg1"/>
                </a:solidFill>
                <a:latin typeface="Arial Black" panose="020B0A04020102020204" pitchFamily="34" charset="0"/>
              </a:rPr>
              <a:t>DWI DETECTION &amp; SFST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45920"/>
            <a:ext cx="8229600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1032" name="Rectangle 7"/>
          <p:cNvSpPr>
            <a:spLocks noChangeArrowheads="1"/>
          </p:cNvSpPr>
          <p:nvPr userDrawn="1"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835775" y="6488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10-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2E4444-E865-4450-99F0-43D05C4E0111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37">
            <a:extLst>
              <a:ext uri="{FF2B5EF4-FFF2-40B4-BE49-F238E27FC236}">
                <a16:creationId xmlns:a16="http://schemas.microsoft.com/office/drawing/2014/main" id="{646171A4-996B-46B2-ADA5-F57C4CD54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932" y="17561"/>
            <a:ext cx="787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spc="300" dirty="0">
                <a:solidFill>
                  <a:srgbClr val="FFFFFF"/>
                </a:solidFill>
                <a:latin typeface="Arial Narrow" panose="020B0606020202030204" pitchFamily="34" charset="0"/>
              </a:rPr>
              <a:t>Session 10 – Alcohol Workshop: First Session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F04C19-9E04-4DFF-8D49-899DEA97774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</p:spTree>
    <p:custDataLst>
      <p:tags r:id="rId9"/>
    </p:custDataLst>
    <p:extLst>
      <p:ext uri="{BB962C8B-B14F-4D97-AF65-F5344CB8AC3E}">
        <p14:creationId xmlns:p14="http://schemas.microsoft.com/office/powerpoint/2010/main" val="284628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571500" indent="-3429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600" b="0">
          <a:solidFill>
            <a:srgbClr val="000000"/>
          </a:solidFill>
          <a:latin typeface="+mj-lt"/>
        </a:defRPr>
      </a:lvl2pPr>
      <a:lvl3pPr marL="800100" indent="-342900" algn="l" rtl="0" eaLnBrk="0" fontAlgn="base" hangingPunct="0">
        <a:spcBef>
          <a:spcPct val="0"/>
        </a:spcBef>
        <a:spcAft>
          <a:spcPct val="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3pPr>
      <a:lvl4pPr marL="1028700" indent="-342900" algn="l" rtl="0" eaLnBrk="0" fontAlgn="base" hangingPunct="0">
        <a:spcBef>
          <a:spcPct val="0"/>
        </a:spcBef>
        <a:spcAft>
          <a:spcPct val="0"/>
        </a:spcAft>
        <a:buFont typeface="Courier New" panose="02070309020205020404" pitchFamily="49" charset="0"/>
        <a:buChar char="o"/>
        <a:defRPr sz="2600" b="0">
          <a:solidFill>
            <a:srgbClr val="000000"/>
          </a:solidFill>
          <a:latin typeface="+mj-lt"/>
        </a:defRPr>
      </a:lvl4pPr>
      <a:lvl5pPr marL="1371600" indent="-230188" algn="l" rtl="0" eaLnBrk="0" fontAlgn="base" hangingPunct="0">
        <a:spcBef>
          <a:spcPct val="0"/>
        </a:spcBef>
        <a:spcAft>
          <a:spcPct val="0"/>
        </a:spcAft>
        <a:buFont typeface="Trebuchet MS" pitchFamily="34" charset="0"/>
        <a:buChar char="―"/>
        <a:tabLst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857246" y="2084943"/>
            <a:ext cx="3556000" cy="854075"/>
          </a:xfrm>
        </p:spPr>
        <p:txBody>
          <a:bodyPr/>
          <a:lstStyle/>
          <a:p>
            <a:r>
              <a:rPr lang="en-US" altLang="en-US" dirty="0"/>
              <a:t>Session 10</a:t>
            </a: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445549" y="2939970"/>
            <a:ext cx="437939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Alcohol Workshop: First Session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51" y="1801091"/>
            <a:ext cx="3907639" cy="2606365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5700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72440" y="1571298"/>
            <a:ext cx="8245891" cy="4183116"/>
          </a:xfrm>
        </p:spPr>
        <p:txBody>
          <a:bodyPr/>
          <a:lstStyle/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b="0" dirty="0"/>
              <a:t>Properly administer SFSTs 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b="0" dirty="0"/>
              <a:t>Properly observe and record subject’s performance utilizing standard note-taking guide 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b="0" dirty="0"/>
              <a:t>Properly interpret subject’s performance </a:t>
            </a:r>
          </a:p>
          <a:p>
            <a:pPr marL="285750" lvl="1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sz="2600" b="0" dirty="0"/>
              <a:t>Properly use and maintain SFST Log 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791E374-2E02-43A5-9453-08113E04760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Graphic 6" descr="Bullseye">
            <a:extLst>
              <a:ext uri="{FF2B5EF4-FFF2-40B4-BE49-F238E27FC236}">
                <a16:creationId xmlns:a16="http://schemas.microsoft.com/office/drawing/2014/main" id="{EC15679F-F731-4B37-B0B2-73764F7740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54478" y="3429000"/>
            <a:ext cx="3062377" cy="30623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413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487680" y="1476375"/>
            <a:ext cx="8312191" cy="4572000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dirty="0"/>
              <a:t>Same teams as dry run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dirty="0"/>
              <a:t>Each team member administers one complete series of tests to at least one drinking volunteer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dirty="0"/>
              <a:t>Prepare descriptive written test record on each volunteer tested 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Tx/>
              <a:buChar char="•"/>
            </a:pPr>
            <a:r>
              <a:rPr lang="en-US" altLang="en-US" dirty="0"/>
              <a:t>Other team members observe and record performance   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Procedures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791E374-2E02-43A5-9453-08113E04760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072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SFST Log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791E374-2E02-43A5-9453-08113E04760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6C04CE-6F63-4238-A88A-E2146AA95C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733"/>
          <a:stretch/>
        </p:blipFill>
        <p:spPr>
          <a:xfrm>
            <a:off x="24713" y="1629150"/>
            <a:ext cx="9119287" cy="340210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1936D95-5E38-43B5-BD5C-ADCCD119F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466" y="1999226"/>
            <a:ext cx="7349068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9pPr>
          </a:lstStyle>
          <a:p>
            <a:r>
              <a:rPr lang="en-US" altLang="en-US" sz="4400" kern="0" dirty="0">
                <a:solidFill>
                  <a:schemeClr val="tx2"/>
                </a:solidFill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791E374-2E02-43A5-9453-08113E04760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4700PHOTO" val=""/>
  <p:tag name="MMPROD_134700LOGO" val=""/>
  <p:tag name="MMPROD_NEXTUNIQUEID" val="10753"/>
  <p:tag name="MMPROD_0PHOTO" val=""/>
  <p:tag name="MMPROD_0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178546PHOTO" val=""/>
  <p:tag name="MMPROD_178546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THEME_BG_IMAGE" val=""/>
  <p:tag name="MMPROD_UIDATA" val="&lt;database version=&quot;11.0&quot;&gt;&lt;object type=&quot;1&quot; unique_id=&quot;10001&quot;&gt;&lt;property id=&quot;20141&quot; value=&quot;Module 1: Fundamentals&quot;/&gt;&lt;property id=&quot;20144&quot; value=&quot;1&quot;/&gt;&lt;property id=&quot;20146&quot; value=&quot;0&quot;/&gt;&lt;property id=&quot;20147&quot; value=&quot;0&quot;/&gt;&lt;property id=&quot;20148&quot; value=&quot;1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Users\Kathleen\Desktop\HSIP Courses\HSIP Prototype\&quot;/&gt;&lt;property id=&quot;20224&quot; value=&quot;C:\Documents and Settings\wmckee\Desktop\NHI stuff&quot;/&gt;&lt;property id=&quot;20225&quot; value=&quot;C:\Documents and Settings\kmonagha.FHWA1\My Documents\WBT Project\310115\Updated Production Modules\Attachments\&quot;/&gt;&lt;property id=&quot;20226&quot; value=&quot;C:\Users\Kathleen\Desktop\HSIP Courses\HSIP Prototype\nhi_HSIP_prototype_KK1.ppt&quot;/&gt;&lt;property id=&quot;20250&quot; value=&quot;0&quot;/&gt;&lt;property id=&quot;20251&quot; value=&quot;0&quot;/&gt;&lt;property id=&quot;20259&quot; value=&quot;0&quot;/&gt;&lt;property id=&quot;20262&quot; value=&quot;754406453&quot;/&gt;&lt;object type=&quot;8&quot; unique_id=&quot;10002&quot;&gt;&lt;/object&gt;&lt;object type=&quot;2&quot; unique_id=&quot;10003&quot;&gt;&lt;object type=&quot;3&quot; unique_id=&quot;178550&quot;&gt;&lt;property id=&quot;20148&quot; value=&quot;5&quot;/&gt;&lt;property id=&quot;20300&quot; value=&quot;Slide 1 - &amp;quot;Session  10&amp;quot;&quot;/&gt;&lt;property id=&quot;20307&quot; value=&quot;567&quot;/&gt;&lt;/object&gt;&lt;object type=&quot;3&quot; unique_id=&quot;178551&quot;&gt;&lt;property id=&quot;20148&quot; value=&quot;5&quot;/&gt;&lt;property id=&quot;20300&quot; value=&quot;Slide 2 - &amp;quot;Learning Objectives&amp;quot;&quot;/&gt;&lt;property id=&quot;20307&quot; value=&quot;565&quot;/&gt;&lt;/object&gt;&lt;object type=&quot;3&quot; unique_id=&quot;178552&quot;&gt;&lt;property id=&quot;20148&quot; value=&quot;5&quot;/&gt;&lt;property id=&quot;20300&quot; value=&quot;Slide 3 - &amp;quot;Procedures&amp;quot;&quot;/&gt;&lt;property id=&quot;20307&quot; value=&quot;566&quot;/&gt;&lt;/object&gt;&lt;object type=&quot;3&quot; unique_id=&quot;178553&quot;&gt;&lt;property id=&quot;20148&quot; value=&quot;5&quot;/&gt;&lt;property id=&quot;20300&quot; value=&quot;Slide 4 - &amp;quot;SFST Log&amp;quot;&quot;/&gt;&lt;property id=&quot;20307&quot; value=&quot;559&quot;/&gt;&lt;/object&gt;&lt;object type=&quot;3&quot; unique_id=&quot;178554&quot;&gt;&lt;property id=&quot;20148&quot; value=&quot;5&quot;/&gt;&lt;property id=&quot;20300&quot; value=&quot;Slide 5&quot;/&gt;&lt;property id=&quot;20307&quot; value=&quot;549&quot;/&gt;&lt;/object&gt;&lt;/object&gt;&lt;object type=&quot;4&quot; unique_id=&quot;14482&quot;&gt;&lt;object type=&quot;5&quot; unique_id=&quot;178546&quot;&gt;&lt;property id=&quot;20149&quot; value=&quot;Highway Safety Improvement Program&quot;/&gt;&lt;property id=&quot;20150&quot; value=&quot;Data Driven Solutions&quot;/&gt;&lt;property id=&quot;20159&quot; value=&quot;logo.png&quot;/&gt;&lt;/object&gt;&lt;/object&gt;&lt;object type=&quot;10&quot; unique_id=&quot;176290&quot;&gt;&lt;object type=&quot;11&quot; unique_id=&quot;17629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76308&quot;&gt;&lt;/object&gt;&lt;/object&gt;&lt;/object&gt;&lt;/database&gt;"/>
  <p:tag name="ARTICULATE_SLIDE_COUNT" val="5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Incorrect - Click anywhere to try again.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have provided an incomplete answer. Click anywhere to try again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1&amp;quot; IsItalic=&amp;quot;0&amp;quot; IsUnderline=&amp;quot;0&amp;quot; FontSize=&amp;quot;12&amp;quot;/&amp;gt;&amp;lt;Answer FontName=&amp;quot;Arial&amp;quot; IsBold=&amp;quot;1&amp;quot; IsItalic=&amp;quot;0&amp;quot; IsUnderline=&amp;quot;0&amp;quot; FontSize=&amp;quot;12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72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7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&quot;/&gt;&lt;object type=&quot;10062&quot; unique_id=&quot;10722&quot;&gt;&lt;object type=&quot;10050&quot; unique_id=&quot;10723&quot;&gt;&lt;property id=&quot;10020&quot; value=&quot;2&quot;/&gt;&lt;property id=&quot;10102&quot; value=&quot;0&quot;/&gt;&lt;property id=&quot;10191&quot; value=&quot;-1&quot;/&gt;&lt;/object&gt;&lt;object type=&quot;10051&quot; unique_id=&quot;10724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nJhbmRpbmc+DQoJCTx1aWZvbnQgbmFtZT0iRk9OVF9OT1RFU19URVhUIiB2YWx1ZT0iVmVyZGFuYSwxNCxmYWxzZSxmYWxzZSxmYWxzZSIvPg0KCTwvYnJhbmRpbmc+DQoJPGNvbG9ycz4NCgkJPHVpY29sb3IgbmFtZT0icHJpbWFyeSIgdmFsdWU9IjB4QThCOUJEIi8+DQoJCTx1aWNvbG9yIG5hbWU9Imdsb3ciIHZhbHVlPSIweDM1RDMzNCIvPg0KCQk8dWljb2xvciBuYW1lPSJ0ZXh0IiB2YWx1ZT0iMHhGRkZGRkYiLz4NCgkJPHVpY29sb3IgbmFtZT0ibGlnaHQiIHZhbHVlPSIweDFGNjY4RiIvPg0KCQk8dWljb2xvciBuYW1lPSJzaGFkb3ciIHZhbHVlPSIweDAwMDAwMCIvPg0KCQk8dWljb2xvciBuYW1lPSJiYWNrZ3JvdW5kIiB2YWx1ZT0iMHg4NzlFQTUiLz4NCgk8L2NvbG9ycz4NCgk8bGF5b3V0Pg0KCQk8dWlzaG93IG5hbWU9InByZXNlbnRhdGlvbnRpdGxlIiB2YWx1ZT0idHJ1ZSIvPg0KCQk8dWlzaG93IG5hbWU9InByZXNlbnRlcnBob3RvIiB2YWx1ZT0iZmFsc2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+DQoJCTx1aXNob3cgbmFtZT0ib3V0bGluZSIgdmFsdWU9InRydWUiLz4NCgkJPHVpc2hvdyBuYW1lPSJ0aHVtYm5haWwiIHZhbHVlPSJ0cnVlIi8+DQoJCTx1aXNob3cgbmFtZT0ibm90ZXMiIHZhbHVlPSJ0cnVlIi8+DQoJCTx1aXNob3cgbmFtZT0ic2VhcmNoIiB2YWx1ZT0idHJ1ZSIvPg0KCQk8dWlzaG93IG5hbWU9InF1aXo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hbHdheXNTY3J1bmNoIiB2YWx1ZT0iZmFsc2UiLz4NCgkJPHVpc2hvdyBuYW1lPSJpbml0aWFsZGlzcGxheW1vZGVpc25vcm1hbCIgdmFsdWU9InRydWUiLz4NCgkJPHVpcmVwbGFjZSBuYW1lPSJsb2dvIiB2YWx1ZT0iIi8+DQoJCTx1aXJlcGxhY2UgbmFtZT0iYmdpbWFnZSIgdmFsdWU9IiIvPg0KCQk8dWlyZXBsYWNlIG5hbWU9ImluaXRpYWx0YWIiIHZhbHVlPSJvdXRsaW5lIi8+DQoJCT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DQoNCi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NCg0K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DQoNCl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DQoNCu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g"/>
  <p:tag name="ARTICULATE_PROJECT_OPEN" val="0"/>
  <p:tag name="ARTICULATE_DESIGN_ID_3_DEFAULT DESIGN" val="I4buwwuX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4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2" ma:contentTypeDescription="Create a new document." ma:contentTypeScope="" ma:versionID="3bce4673be3f5fee6e54c45e2769f30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afc45caa957759d642f51dbda5545306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Category" ma:index="19" nillable="true" ma:displayName="Category" ma:format="Dropdown" ma:internalName="Category">
      <xsd:simpleType>
        <xsd:restriction base="dms:Choice">
          <xsd:enumeration value="Car"/>
          <xsd:enumeration value="Fir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  <Category xmlns="eb824c7f-51f7-4a34-abf7-583235791f73" xsi:nil="true"/>
  </documentManagement>
</p:properties>
</file>

<file path=customXml/itemProps1.xml><?xml version="1.0" encoding="utf-8"?>
<ds:datastoreItem xmlns:ds="http://schemas.openxmlformats.org/officeDocument/2006/customXml" ds:itemID="{720409BC-23AD-413C-9947-8A6EE8D7A619}"/>
</file>

<file path=customXml/itemProps2.xml><?xml version="1.0" encoding="utf-8"?>
<ds:datastoreItem xmlns:ds="http://schemas.openxmlformats.org/officeDocument/2006/customXml" ds:itemID="{89A26B78-1F9C-421E-B2CB-5F15264ACF31}"/>
</file>

<file path=customXml/itemProps3.xml><?xml version="1.0" encoding="utf-8"?>
<ds:datastoreItem xmlns:ds="http://schemas.openxmlformats.org/officeDocument/2006/customXml" ds:itemID="{BA2E0503-5655-437F-A5CE-C0FA05B5C089}"/>
</file>

<file path=docProps/app.xml><?xml version="1.0" encoding="utf-8"?>
<Properties xmlns="http://schemas.openxmlformats.org/officeDocument/2006/extended-properties" xmlns:vt="http://schemas.openxmlformats.org/officeDocument/2006/docPropsVTypes">
  <Template>nhi_wbt_module_template_v1_2007</Template>
  <TotalTime>39491</TotalTime>
  <Words>196</Words>
  <Application>Microsoft Office PowerPoint</Application>
  <PresentationFormat>On-screen Show (4:3)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Courier New</vt:lpstr>
      <vt:lpstr>Trebuchet MS</vt:lpstr>
      <vt:lpstr>Wingdings</vt:lpstr>
      <vt:lpstr>4_Default Design</vt:lpstr>
      <vt:lpstr>Session 10</vt:lpstr>
      <vt:lpstr>Learning Objectives</vt:lpstr>
      <vt:lpstr>Procedures</vt:lpstr>
      <vt:lpstr>SFST Log</vt:lpstr>
      <vt:lpstr>PowerPoint Presentation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Ziegler, Amy (TSI)</cp:lastModifiedBy>
  <cp:revision>833</cp:revision>
  <cp:lastPrinted>2017-08-14T21:33:11Z</cp:lastPrinted>
  <dcterms:created xsi:type="dcterms:W3CDTF">2005-12-09T17:41:03Z</dcterms:created>
  <dcterms:modified xsi:type="dcterms:W3CDTF">2022-10-28T17:12:12Z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CB18F300-3626-458B-AF39-BB14C179B9AE</vt:lpwstr>
  </property>
  <property fmtid="{D5CDD505-2E9C-101B-9397-08002B2CF9AE}" pid="3" name="ArticulatePath">
    <vt:lpwstr>SFST_PPT_10 April 2021</vt:lpwstr>
  </property>
  <property fmtid="{D5CDD505-2E9C-101B-9397-08002B2CF9AE}" pid="4" name="ContentTypeId">
    <vt:lpwstr>0x01010067A7BACAF1AB684B894DA703E83F8BDE</vt:lpwstr>
  </property>
</Properties>
</file>