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2.xml" ContentType="application/vnd.openxmlformats-officedocument.presentationml.tags+xml"/>
  <Override PartName="/ppt/tags/tag11.xml" ContentType="application/vnd.openxmlformats-officedocument.presentationml.tags+xml"/>
  <Override PartName="/ppt/tags/tag13.xml" ContentType="application/vnd.openxmlformats-officedocument.presentationml.tags+xml"/>
  <Override PartName="/ppt/tags/tag15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3" r:id="rId1"/>
  </p:sldMasterIdLst>
  <p:notesMasterIdLst>
    <p:notesMasterId r:id="rId8"/>
  </p:notesMasterIdLst>
  <p:handoutMasterIdLst>
    <p:handoutMasterId r:id="rId9"/>
  </p:handoutMasterIdLst>
  <p:sldIdLst>
    <p:sldId id="569" r:id="rId2"/>
    <p:sldId id="567" r:id="rId3"/>
    <p:sldId id="568" r:id="rId4"/>
    <p:sldId id="563" r:id="rId5"/>
    <p:sldId id="564" r:id="rId6"/>
    <p:sldId id="549" r:id="rId7"/>
  </p:sldIdLst>
  <p:sldSz cx="9144000" cy="6858000" type="screen4x3"/>
  <p:notesSz cx="7315200" cy="96012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56AC"/>
    <a:srgbClr val="C1E0FF"/>
    <a:srgbClr val="002060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9" autoAdjust="0"/>
    <p:restoredTop sz="91388" autoAdjust="0"/>
  </p:normalViewPr>
  <p:slideViewPr>
    <p:cSldViewPr snapToGrid="0">
      <p:cViewPr varScale="1">
        <p:scale>
          <a:sx n="75" d="100"/>
          <a:sy n="75" d="100"/>
        </p:scale>
        <p:origin x="1469" y="53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6" y="84"/>
      </p:cViewPr>
      <p:guideLst>
        <p:guide orient="horz" pos="2929"/>
        <p:guide pos="2160"/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F33F6AF-DFAE-4EC4-A6A0-B055744799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9229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l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</a:t>
            </a:r>
          </a:p>
          <a:p>
            <a:pPr>
              <a:defRPr/>
            </a:pPr>
            <a:r>
              <a:rPr lang="en-US" dirty="0"/>
              <a:t>02/2018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471488"/>
            <a:ext cx="3305175" cy="247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4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55648" y="9160489"/>
            <a:ext cx="3803904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ctr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DWI Detection and Standardized Field Sobriety Testing</a:t>
            </a:r>
          </a:p>
          <a:p>
            <a:pPr>
              <a:defRPr/>
            </a:pPr>
            <a:r>
              <a:rPr lang="en-US" dirty="0"/>
              <a:t>“Testing Subjects” Practice: Second Session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9552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Session 14</a:t>
            </a:r>
          </a:p>
          <a:p>
            <a:pPr>
              <a:defRPr/>
            </a:pPr>
            <a:fld id="{DB359DE4-E17B-402F-95DB-536E8DFAA934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of 12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87680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99286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81200" y="239713"/>
            <a:ext cx="3400425" cy="2549525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xfrm>
            <a:off x="582614" y="4560890"/>
            <a:ext cx="6186487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i="1">
              <a:latin typeface="+mn-lt"/>
            </a:endParaRPr>
          </a:p>
          <a:p>
            <a:endParaRPr lang="en-US" altLang="en-US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Second Session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</a:t>
            </a:r>
          </a:p>
          <a:p>
            <a:pPr>
              <a:defRPr/>
            </a:pPr>
            <a:fld id="{DB359DE4-E17B-402F-95DB-536E8DFAA934}" type="slidenum">
              <a:rPr lang="en-US" smtClean="0"/>
              <a:pPr>
                <a:defRPr/>
              </a:pPr>
              <a:t>1</a:t>
            </a:fld>
            <a:r>
              <a:rPr lang="en-US"/>
              <a:t> of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435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8500" y="2270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00800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Second Session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</a:t>
            </a:r>
          </a:p>
          <a:p>
            <a:pPr>
              <a:defRPr/>
            </a:pPr>
            <a:fld id="{DB359DE4-E17B-402F-95DB-536E8DFAA934}" type="slidenum">
              <a:rPr lang="en-US" smtClean="0"/>
              <a:pPr>
                <a:defRPr/>
              </a:pPr>
              <a:t>2</a:t>
            </a:fld>
            <a:r>
              <a:rPr lang="en-US"/>
              <a:t> of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72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0400" y="2143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1262" y="3116454"/>
            <a:ext cx="642455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Second Session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</a:t>
            </a:r>
          </a:p>
          <a:p>
            <a:pPr>
              <a:defRPr/>
            </a:pPr>
            <a:fld id="{DB359DE4-E17B-402F-95DB-536E8DFAA934}" type="slidenum">
              <a:rPr lang="en-US" smtClean="0"/>
              <a:pPr>
                <a:defRPr/>
              </a:pPr>
              <a:t>3</a:t>
            </a:fld>
            <a:r>
              <a:rPr lang="en-US"/>
              <a:t> of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45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3100" y="214313"/>
            <a:ext cx="3400425" cy="2549525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36426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Second Session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</a:t>
            </a:r>
          </a:p>
          <a:p>
            <a:pPr>
              <a:defRPr/>
            </a:pPr>
            <a:fld id="{DB359DE4-E17B-402F-95DB-536E8DFAA934}" type="slidenum">
              <a:rPr lang="en-US" smtClean="0"/>
              <a:pPr>
                <a:defRPr/>
              </a:pPr>
              <a:t>4</a:t>
            </a:fld>
            <a:r>
              <a:rPr lang="en-US"/>
              <a:t> of 12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39713"/>
            <a:ext cx="3400425" cy="2549525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36426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Second Session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</a:t>
            </a:r>
          </a:p>
          <a:p>
            <a:pPr>
              <a:defRPr/>
            </a:pPr>
            <a:fld id="{DB359DE4-E17B-402F-95DB-536E8DFAA934}" type="slidenum">
              <a:rPr lang="en-US" smtClean="0"/>
              <a:pPr>
                <a:defRPr/>
              </a:pPr>
              <a:t>5</a:t>
            </a:fld>
            <a:r>
              <a:rPr lang="en-US"/>
              <a:t> of 12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68500" y="250825"/>
            <a:ext cx="3400425" cy="2551113"/>
          </a:xfrm>
          <a:ln/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12675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Second Session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14</a:t>
            </a:r>
          </a:p>
          <a:p>
            <a:pPr>
              <a:defRPr/>
            </a:pPr>
            <a:fld id="{DB359DE4-E17B-402F-95DB-536E8DFAA934}" type="slidenum">
              <a:rPr lang="en-US" smtClean="0"/>
              <a:pPr>
                <a:defRPr/>
              </a:pPr>
              <a:t>6</a:t>
            </a:fld>
            <a:r>
              <a:rPr lang="en-US"/>
              <a:t> of 12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368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02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83140"/>
            <a:ext cx="8229600" cy="4297680"/>
          </a:xfr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13-</a:t>
            </a:r>
            <a:fld id="{EE272712-1C13-4D5F-84E2-87323ADE61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422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062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457200" y="1645920"/>
            <a:ext cx="8229600" cy="4297680"/>
          </a:xfrm>
          <a:prstGeom prst="rect">
            <a:avLst/>
          </a:prstGeo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13-</a:t>
            </a:r>
            <a:fld id="{186D7862-07C7-499A-8D93-67DA0EAE7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42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13-</a:t>
            </a:r>
            <a:fld id="{D8579276-E65D-439F-98B1-C92025F409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012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13-</a:t>
            </a:r>
            <a:fld id="{1F1E41BF-2137-4E69-92AB-C0EC75769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439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13-</a:t>
            </a:r>
            <a:fld id="{7791E374-2E02-43A5-9453-08113E0476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174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BED88BE-628B-4BBB-8AE5-B42C4F96C1CD}"/>
              </a:ext>
            </a:extLst>
          </p:cNvPr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Title 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111125" y="6508115"/>
            <a:ext cx="6361113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0" dirty="0">
                <a:solidFill>
                  <a:schemeClr val="bg1"/>
                </a:solidFill>
                <a:latin typeface="Arial Black" panose="020B0A04020102020204" pitchFamily="34" charset="0"/>
              </a:rPr>
              <a:t>DWI DETECTION &amp; SFST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45920"/>
            <a:ext cx="8229600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2" name="Rectangle 7"/>
          <p:cNvSpPr>
            <a:spLocks noChangeArrowheads="1"/>
          </p:cNvSpPr>
          <p:nvPr userDrawn="1"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835775" y="6488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13-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2E4444-E865-4450-99F0-43D05C4E0111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37">
            <a:extLst>
              <a:ext uri="{FF2B5EF4-FFF2-40B4-BE49-F238E27FC236}">
                <a16:creationId xmlns:a16="http://schemas.microsoft.com/office/drawing/2014/main" id="{646171A4-996B-46B2-ADA5-F57C4CD54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932" y="17561"/>
            <a:ext cx="787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pc="300" dirty="0">
                <a:solidFill>
                  <a:srgbClr val="FFFFFF"/>
                </a:solidFill>
                <a:latin typeface="Arial Narrow" panose="020B0606020202030204" pitchFamily="34" charset="0"/>
              </a:rPr>
              <a:t>Session 13 – Alcohol Workshop: Second Session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F04C19-9E04-4DFF-8D49-899DEA97774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</p:spTree>
    <p:custDataLst>
      <p:tags r:id="rId9"/>
    </p:custDataLst>
    <p:extLst>
      <p:ext uri="{BB962C8B-B14F-4D97-AF65-F5344CB8AC3E}">
        <p14:creationId xmlns:p14="http://schemas.microsoft.com/office/powerpoint/2010/main" val="140127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571500" indent="-3429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600" b="0">
          <a:solidFill>
            <a:srgbClr val="000000"/>
          </a:solidFill>
          <a:latin typeface="+mj-lt"/>
        </a:defRPr>
      </a:lvl2pPr>
      <a:lvl3pPr marL="800100" indent="-342900" algn="l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3pPr>
      <a:lvl4pPr marL="1028700" indent="-342900" algn="l" rtl="0" eaLnBrk="0" fontAlgn="base" hangingPunct="0">
        <a:spcBef>
          <a:spcPct val="0"/>
        </a:spcBef>
        <a:spcAft>
          <a:spcPct val="0"/>
        </a:spcAft>
        <a:buFont typeface="Courier New" panose="02070309020205020404" pitchFamily="49" charset="0"/>
        <a:buChar char="o"/>
        <a:defRPr sz="2600" b="0">
          <a:solidFill>
            <a:srgbClr val="000000"/>
          </a:solidFill>
          <a:latin typeface="+mj-lt"/>
        </a:defRPr>
      </a:lvl4pPr>
      <a:lvl5pPr marL="137160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tabLst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4101" y="1792065"/>
            <a:ext cx="3556000" cy="854075"/>
          </a:xfrm>
        </p:spPr>
        <p:txBody>
          <a:bodyPr/>
          <a:lstStyle/>
          <a:p>
            <a:r>
              <a:rPr lang="en-US" altLang="en-US" dirty="0"/>
              <a:t>Session 13</a:t>
            </a: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243840" y="2748280"/>
            <a:ext cx="399652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Alcohol Workshop: 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Second Session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991" y="1558385"/>
            <a:ext cx="4357788" cy="2906611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729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4234" y="1659988"/>
            <a:ext cx="8243668" cy="4436012"/>
          </a:xfrm>
        </p:spPr>
        <p:txBody>
          <a:bodyPr/>
          <a:lstStyle/>
          <a:p>
            <a:pPr marL="282575" lvl="1" indent="-282575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b="0" dirty="0"/>
              <a:t>Properly administer SFSTs </a:t>
            </a:r>
          </a:p>
          <a:p>
            <a:pPr marL="282575" lvl="1" indent="-282575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b="0" dirty="0"/>
              <a:t>Properly observe and record subject’s performance utilizing field note-taking guide </a:t>
            </a:r>
          </a:p>
          <a:p>
            <a:pPr marL="282575" lvl="1" indent="-282575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b="0" dirty="0"/>
              <a:t>Properly interpret subject’s performance 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0C238AB6-08D5-49D2-9F8D-68664760C8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Graphic 6" descr="Bullseye">
            <a:extLst>
              <a:ext uri="{FF2B5EF4-FFF2-40B4-BE49-F238E27FC236}">
                <a16:creationId xmlns:a16="http://schemas.microsoft.com/office/drawing/2014/main" id="{62A7058A-5D03-4B78-8CB1-2BED2621D9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22829" y="3429000"/>
            <a:ext cx="3062377" cy="30623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366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78302" y="1758462"/>
            <a:ext cx="8243667" cy="4337538"/>
          </a:xfrm>
        </p:spPr>
        <p:txBody>
          <a:bodyPr/>
          <a:lstStyle/>
          <a:p>
            <a:pPr marL="282575" lvl="1" indent="-282575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dirty="0"/>
              <a:t>Volunteers who have consumed alcohol</a:t>
            </a:r>
          </a:p>
          <a:p>
            <a:pPr marL="282575" lvl="1" indent="-282575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dirty="0"/>
              <a:t>Each team member will administer one complete series of tests to at least one drinking volunteer </a:t>
            </a:r>
          </a:p>
          <a:p>
            <a:pPr marL="282575" lvl="1" indent="-282575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dirty="0"/>
              <a:t>Each team prepares a descriptive, written test record on each volunteer tested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Administer SFSTs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0C238AB6-08D5-49D2-9F8D-68664760C8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492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319549" y="2723749"/>
            <a:ext cx="8534400" cy="762000"/>
          </a:xfrm>
        </p:spPr>
        <p:txBody>
          <a:bodyPr/>
          <a:lstStyle/>
          <a:p>
            <a:r>
              <a:rPr lang="en-US" altLang="en-US" dirty="0"/>
              <a:t>Hands On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0C238AB6-08D5-49D2-9F8D-68664760C8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4"/>
          <p:cNvSpPr>
            <a:spLocks noGrp="1"/>
          </p:cNvSpPr>
          <p:nvPr>
            <p:ph sz="quarter" idx="1"/>
          </p:nvPr>
        </p:nvSpPr>
        <p:spPr>
          <a:xfrm>
            <a:off x="464234" y="1786597"/>
            <a:ext cx="8207326" cy="3209266"/>
          </a:xfrm>
        </p:spPr>
        <p:txBody>
          <a:bodyPr/>
          <a:lstStyle/>
          <a:p>
            <a:pPr marL="282575" lvl="1" indent="-282575" eaLnBrk="1" hangingPunct="1">
              <a:spcBef>
                <a:spcPts val="2400"/>
              </a:spcBef>
              <a:buFontTx/>
              <a:buChar char="•"/>
            </a:pPr>
            <a:r>
              <a:rPr lang="en-US" altLang="en-US" sz="2600" dirty="0"/>
              <a:t>SFST results on each volunteer</a:t>
            </a:r>
          </a:p>
          <a:p>
            <a:pPr marL="282575" lvl="1" indent="-282575" eaLnBrk="1" hangingPunct="1">
              <a:spcBef>
                <a:spcPts val="2400"/>
              </a:spcBef>
              <a:buFontTx/>
              <a:buChar char="•"/>
            </a:pPr>
            <a:r>
              <a:rPr lang="en-US" altLang="en-US" sz="2600" dirty="0"/>
              <a:t>Observations concerning the relationship between volunteers' BACs and their performances on the tests</a:t>
            </a:r>
          </a:p>
        </p:txBody>
      </p:sp>
      <p:sp>
        <p:nvSpPr>
          <p:cNvPr id="921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Session Wrap Up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0C238AB6-08D5-49D2-9F8D-68664760C8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757CB5C-F3EA-4AD2-AA1C-D3A315E1E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466" y="2092960"/>
            <a:ext cx="7349068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9pPr>
          </a:lstStyle>
          <a:p>
            <a:r>
              <a:rPr lang="en-US" altLang="en-US" sz="4400" kern="0" dirty="0">
                <a:solidFill>
                  <a:schemeClr val="tx2"/>
                </a:solidFill>
              </a:rPr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13-</a:t>
            </a:r>
            <a:fld id="{0C238AB6-08D5-49D2-9F8D-68664760C8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Kathleen\Desktop\HSIP Courses\HSIP Prototype\nhi_HSIP_prototype_KK1.ppt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 - &amp;quot;Session 13  &amp;quot;&quot;/&gt;&lt;property id=&quot;20307&quot; value=&quot;569&quot;/&gt;&lt;/object&gt;&lt;object type=&quot;3&quot; unique_id=&quot;178551&quot;&gt;&lt;property id=&quot;20148&quot; value=&quot;5&quot;/&gt;&lt;property id=&quot;20300&quot; value=&quot;Slide 2 - &amp;quot;Learning Objectives&amp;quot;&quot;/&gt;&lt;property id=&quot;20307&quot; value=&quot;567&quot;/&gt;&lt;/object&gt;&lt;object type=&quot;3&quot; unique_id=&quot;178552&quot;&gt;&lt;property id=&quot;20148&quot; value=&quot;5&quot;/&gt;&lt;property id=&quot;20300&quot; value=&quot;Slide 3 - &amp;quot;Administer SFSTs&amp;quot;&quot;/&gt;&lt;property id=&quot;20307&quot; value=&quot;568&quot;/&gt;&lt;/object&gt;&lt;object type=&quot;3&quot; unique_id=&quot;178553&quot;&gt;&lt;property id=&quot;20148&quot; value=&quot;5&quot;/&gt;&lt;property id=&quot;20300&quot; value=&quot;Slide 4 - &amp;quot;Hands On Practice&amp;quot;&quot;/&gt;&lt;property id=&quot;20307&quot; value=&quot;563&quot;/&gt;&lt;/object&gt;&lt;object type=&quot;3&quot; unique_id=&quot;178554&quot;&gt;&lt;property id=&quot;20148&quot; value=&quot;5&quot;/&gt;&lt;property id=&quot;20300&quot; value=&quot;Slide 5 - &amp;quot;Session Wrap Up &amp;quot;&quot;/&gt;&lt;property id=&quot;20307&quot; value=&quot;564&quot;/&gt;&lt;/object&gt;&lt;object type=&quot;3&quot; unique_id=&quot;178555&quot;&gt;&lt;property id=&quot;20148&quot; value=&quot;5&quot;/&gt;&lt;property id=&quot;20300&quot; value=&quot;Slide 6&quot;/&gt;&lt;property id=&quot;20307&quot; value=&quot;549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SLIDE_COUNT" val="6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DESIGN_ID_3_DEFAULT DESIGN" val="vuwMBOsZ"/>
  <p:tag name="ARTICULATE_PROJECT_OPEN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2" ma:contentTypeDescription="Create a new document." ma:contentTypeScope="" ma:versionID="3bce4673be3f5fee6e54c45e2769f30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afc45caa957759d642f51dbda5545306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ategory" ma:index="19" nillable="true" ma:displayName="Category" ma:format="Dropdown" ma:internalName="Category">
      <xsd:simpleType>
        <xsd:restriction base="dms:Choice">
          <xsd:enumeration value="Car"/>
          <xsd:enumeration value="Fir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  <Category xmlns="eb824c7f-51f7-4a34-abf7-583235791f73" xsi:nil="true"/>
  </documentManagement>
</p:properties>
</file>

<file path=customXml/itemProps1.xml><?xml version="1.0" encoding="utf-8"?>
<ds:datastoreItem xmlns:ds="http://schemas.openxmlformats.org/officeDocument/2006/customXml" ds:itemID="{BEDF29AA-DF3F-474A-8122-B2B209EDD79D}"/>
</file>

<file path=customXml/itemProps2.xml><?xml version="1.0" encoding="utf-8"?>
<ds:datastoreItem xmlns:ds="http://schemas.openxmlformats.org/officeDocument/2006/customXml" ds:itemID="{9FB1EA60-EAF7-4B85-A780-5F6F17BADA09}"/>
</file>

<file path=customXml/itemProps3.xml><?xml version="1.0" encoding="utf-8"?>
<ds:datastoreItem xmlns:ds="http://schemas.openxmlformats.org/officeDocument/2006/customXml" ds:itemID="{916CA0B7-48D1-46F0-91F3-252AC75344D9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39237</TotalTime>
  <Words>232</Words>
  <Application>Microsoft Office PowerPoint</Application>
  <PresentationFormat>On-screen Show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Arial Narrow</vt:lpstr>
      <vt:lpstr>Calibri</vt:lpstr>
      <vt:lpstr>Courier New</vt:lpstr>
      <vt:lpstr>Trebuchet MS</vt:lpstr>
      <vt:lpstr>Wingdings</vt:lpstr>
      <vt:lpstr>4_Default Design</vt:lpstr>
      <vt:lpstr>Session 13</vt:lpstr>
      <vt:lpstr>Learning Objectives</vt:lpstr>
      <vt:lpstr>Administer SFSTs</vt:lpstr>
      <vt:lpstr>Hands On Practice</vt:lpstr>
      <vt:lpstr>Session Wrap Up </vt:lpstr>
      <vt:lpstr>PowerPoint Presentation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808</cp:revision>
  <cp:lastPrinted>2018-01-22T21:01:11Z</cp:lastPrinted>
  <dcterms:created xsi:type="dcterms:W3CDTF">2005-12-09T17:41:03Z</dcterms:created>
  <dcterms:modified xsi:type="dcterms:W3CDTF">2022-10-28T17:18:27Z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18F7A61E-9B83-44D5-94CC-9182B38D2814</vt:lpwstr>
  </property>
  <property fmtid="{D5CDD505-2E9C-101B-9397-08002B2CF9AE}" pid="3" name="ArticulatePath">
    <vt:lpwstr>SFST_PPT_13 April 2021</vt:lpwstr>
  </property>
  <property fmtid="{D5CDD505-2E9C-101B-9397-08002B2CF9AE}" pid="4" name="ContentTypeId">
    <vt:lpwstr>0x01010067A7BACAF1AB684B894DA703E83F8BDE</vt:lpwstr>
  </property>
</Properties>
</file>