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notesSlides/notesSlide20.xml" ContentType="application/vnd.openxmlformats-officedocument.presentationml.notesSlide+xml"/>
  <Override PartName="/ppt/tags/tag28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3" r:id="rId4"/>
  </p:sldMasterIdLst>
  <p:notesMasterIdLst>
    <p:notesMasterId r:id="rId26"/>
  </p:notesMasterIdLst>
  <p:handoutMasterIdLst>
    <p:handoutMasterId r:id="rId27"/>
  </p:handoutMasterIdLst>
  <p:sldIdLst>
    <p:sldId id="625" r:id="rId5"/>
    <p:sldId id="617" r:id="rId6"/>
    <p:sldId id="577" r:id="rId7"/>
    <p:sldId id="578" r:id="rId8"/>
    <p:sldId id="579" r:id="rId9"/>
    <p:sldId id="618" r:id="rId10"/>
    <p:sldId id="619" r:id="rId11"/>
    <p:sldId id="582" r:id="rId12"/>
    <p:sldId id="583" r:id="rId13"/>
    <p:sldId id="620" r:id="rId14"/>
    <p:sldId id="621" r:id="rId15"/>
    <p:sldId id="586" r:id="rId16"/>
    <p:sldId id="587" r:id="rId17"/>
    <p:sldId id="588" r:id="rId18"/>
    <p:sldId id="622" r:id="rId19"/>
    <p:sldId id="591" r:id="rId20"/>
    <p:sldId id="592" r:id="rId21"/>
    <p:sldId id="623" r:id="rId22"/>
    <p:sldId id="594" r:id="rId23"/>
    <p:sldId id="624" r:id="rId24"/>
    <p:sldId id="549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0056AC"/>
    <a:srgbClr val="C1E0FF"/>
    <a:srgbClr val="002060"/>
    <a:srgbClr val="B5ECF9"/>
    <a:srgbClr val="0071E2"/>
    <a:srgbClr val="E0F3F4"/>
    <a:srgbClr val="8B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3421" autoAdjust="0"/>
  </p:normalViewPr>
  <p:slideViewPr>
    <p:cSldViewPr snapToGrid="0">
      <p:cViewPr varScale="1">
        <p:scale>
          <a:sx n="59" d="100"/>
          <a:sy n="59" d="100"/>
        </p:scale>
        <p:origin x="1456" y="52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6" y="84"/>
      </p:cViewPr>
      <p:guideLst>
        <p:guide orient="horz" pos="2929"/>
        <p:guide pos="2160"/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8205D10-CE90-4FB9-BEE1-196D52AA79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20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</a:t>
            </a:r>
          </a:p>
          <a:p>
            <a:pPr>
              <a:defRPr/>
            </a:pPr>
            <a:r>
              <a:rPr lang="en-US" dirty="0"/>
              <a:t>02/2018</a:t>
            </a:r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5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8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ct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DWI Detection and Standardized Field Sobriety Testing</a:t>
            </a:r>
          </a:p>
          <a:p>
            <a:pPr>
              <a:defRPr/>
            </a:pPr>
            <a:r>
              <a:rPr lang="en-US" dirty="0"/>
              <a:t>Review and Proficiency Examinations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29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90144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30971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81200" y="227013"/>
            <a:ext cx="3400425" cy="2549525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582614" y="4560890"/>
            <a:ext cx="6186487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i="1" dirty="0">
              <a:latin typeface="+mn-lt"/>
            </a:endParaRPr>
          </a:p>
          <a:p>
            <a:endParaRPr lang="en-US" alt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5800" y="2143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2455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10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07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3100" y="2143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12675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11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37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27013"/>
            <a:ext cx="3400425" cy="2549525"/>
          </a:xfrm>
          <a:ln/>
        </p:spPr>
      </p:sp>
      <p:sp>
        <p:nvSpPr>
          <p:cNvPr id="44036" name="Notes Placeholder 1"/>
          <p:cNvSpPr>
            <a:spLocks noGrp="1"/>
          </p:cNvSpPr>
          <p:nvPr>
            <p:ph type="body" idx="1"/>
          </p:nvPr>
        </p:nvSpPr>
        <p:spPr>
          <a:xfrm>
            <a:off x="486888" y="3116455"/>
            <a:ext cx="6388925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12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14313"/>
            <a:ext cx="3400425" cy="2549525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5"/>
            <a:ext cx="6388926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13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3100" y="227013"/>
            <a:ext cx="3400425" cy="2549525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463137" y="3116455"/>
            <a:ext cx="6424551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14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5800" y="2143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5"/>
            <a:ext cx="641267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15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96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01613"/>
            <a:ext cx="3400425" cy="2551112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xfrm>
            <a:off x="486887" y="3116455"/>
            <a:ext cx="6400801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16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3100" y="227013"/>
            <a:ext cx="3400425" cy="2549525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5"/>
            <a:ext cx="6412676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17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8500" y="250825"/>
            <a:ext cx="3400425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87" y="3116455"/>
            <a:ext cx="640080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18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83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01613"/>
            <a:ext cx="3400425" cy="2551112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5"/>
            <a:ext cx="6412676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19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0400" y="2270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1267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2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35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3100" y="2397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88" y="3116455"/>
            <a:ext cx="6400800" cy="6044034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20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05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3100" y="214313"/>
            <a:ext cx="3400425" cy="2549525"/>
          </a:xfrm>
          <a:ln/>
        </p:spPr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486888" y="3116455"/>
            <a:ext cx="6400800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u="sng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21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3100" y="239713"/>
            <a:ext cx="3400425" cy="2549525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12675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3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3100" y="239713"/>
            <a:ext cx="3400425" cy="2549525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463137" y="3116455"/>
            <a:ext cx="6400801" cy="6044034"/>
          </a:xfrm>
          <a:ln/>
        </p:spPr>
        <p:txBody>
          <a:bodyPr/>
          <a:lstStyle/>
          <a:p>
            <a:pPr defTabSz="957468">
              <a:lnSpc>
                <a:spcPct val="10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4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39713"/>
            <a:ext cx="3400425" cy="254952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12676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5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0400" y="2270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0080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6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4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3100" y="263525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5"/>
            <a:ext cx="6412675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7</a:t>
            </a:fld>
            <a:r>
              <a:rPr lang="en-US"/>
              <a:t> of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61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39713"/>
            <a:ext cx="3400425" cy="2549525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12675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8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3100" y="239713"/>
            <a:ext cx="3400425" cy="2549525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5"/>
            <a:ext cx="6412675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Review and Proficiency Examinations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15</a:t>
            </a:r>
          </a:p>
          <a:p>
            <a:pPr>
              <a:defRPr/>
            </a:pPr>
            <a:fld id="{A5543404-FEB5-488E-A0F9-2823FC00A8C0}" type="slidenum">
              <a:rPr lang="en-US" smtClean="0"/>
              <a:pPr>
                <a:defRPr/>
              </a:pPr>
              <a:t>9</a:t>
            </a:fld>
            <a:r>
              <a:rPr lang="en-US"/>
              <a:t> of 29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9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02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45920"/>
            <a:ext cx="8024884" cy="4386726"/>
          </a:xfr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18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14-</a:t>
            </a:r>
            <a:fld id="{D4AA26C7-7B8D-47CF-B634-62CFE3A4FB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67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205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3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457200" y="1645920"/>
            <a:ext cx="8229600" cy="4572000"/>
          </a:xfrm>
          <a:prstGeom prst="rect">
            <a:avLst/>
          </a:prstGeo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18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5908E-5ED7-440D-896E-6A2484CBEA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76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14-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68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5920"/>
            <a:ext cx="82296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071A0-FB16-4136-85D9-55363E36CC78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37">
            <a:extLst>
              <a:ext uri="{FF2B5EF4-FFF2-40B4-BE49-F238E27FC236}">
                <a16:creationId xmlns:a16="http://schemas.microsoft.com/office/drawing/2014/main" id="{9D3B4932-E2DB-49AE-905D-4D04D3A8E3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932" y="17561"/>
            <a:ext cx="787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pc="300" dirty="0">
                <a:solidFill>
                  <a:srgbClr val="FFFFFF"/>
                </a:solidFill>
                <a:latin typeface="Arial Narrow" panose="020B0606020202030204" pitchFamily="34" charset="0"/>
              </a:rPr>
              <a:t>Session 14 – Review and Proficiency Examinations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5F92A62-FB20-4FDC-A397-EE57CD15E1F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F055E15-6053-43E5-B3F9-6AA4F6D62DCA}"/>
              </a:ext>
            </a:extLst>
          </p:cNvPr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4B4EB694-6405-4C9A-B791-83D90643E4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25" y="6508115"/>
            <a:ext cx="636111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dirty="0">
                <a:solidFill>
                  <a:schemeClr val="bg1"/>
                </a:solidFill>
                <a:latin typeface="Arial Black" panose="020B0A04020102020204" pitchFamily="34" charset="0"/>
              </a:rPr>
              <a:t>DWI DETECTION &amp; SFST</a:t>
            </a:r>
          </a:p>
        </p:txBody>
      </p:sp>
      <p:sp>
        <p:nvSpPr>
          <p:cNvPr id="17" name="Slide Number Placeholder 21">
            <a:extLst>
              <a:ext uri="{FF2B5EF4-FFF2-40B4-BE49-F238E27FC236}">
                <a16:creationId xmlns:a16="http://schemas.microsoft.com/office/drawing/2014/main" id="{995EA6A4-C87B-4B19-83B2-B1FBD8031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88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chemeClr val="bg1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14-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7"/>
    </p:custDataLst>
    <p:extLst>
      <p:ext uri="{BB962C8B-B14F-4D97-AF65-F5344CB8AC3E}">
        <p14:creationId xmlns:p14="http://schemas.microsoft.com/office/powerpoint/2010/main" val="344791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457200" indent="-3429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600" b="0">
          <a:solidFill>
            <a:srgbClr val="000000"/>
          </a:solidFill>
          <a:latin typeface="+mj-lt"/>
        </a:defRPr>
      </a:lvl2pPr>
      <a:lvl3pPr marL="800100" indent="-346075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3pPr>
      <a:lvl4pPr marL="1143000" indent="-339725" algn="l" rtl="0" eaLnBrk="0" fontAlgn="base" hangingPunct="0">
        <a:spcBef>
          <a:spcPct val="0"/>
        </a:spcBef>
        <a:spcAft>
          <a:spcPct val="0"/>
        </a:spcAft>
        <a:buFont typeface="Courier New" panose="02070309020205020404" pitchFamily="49" charset="0"/>
        <a:buChar char="o"/>
        <a:defRPr sz="2600" b="0">
          <a:solidFill>
            <a:srgbClr val="000000"/>
          </a:solidFill>
          <a:latin typeface="+mj-lt"/>
        </a:defRPr>
      </a:lvl4pPr>
      <a:lvl5pPr marL="137795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794000" y="1431925"/>
            <a:ext cx="3556000" cy="854075"/>
          </a:xfrm>
        </p:spPr>
        <p:txBody>
          <a:bodyPr/>
          <a:lstStyle/>
          <a:p>
            <a:r>
              <a:rPr lang="en-US" altLang="en-US" dirty="0"/>
              <a:t>Session 14  </a:t>
            </a: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1371600" y="2514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Review and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Proficiency Examinations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9376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261632" y="1718204"/>
            <a:ext cx="8504238" cy="115146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4 or more clues indicates BAC </a:t>
            </a:r>
          </a:p>
          <a:p>
            <a:pPr marL="0" indent="0" algn="ctr">
              <a:buNone/>
            </a:pPr>
            <a:r>
              <a:rPr lang="en-US" altLang="en-US" dirty="0"/>
              <a:t>above 0.08 (88% accurate)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04800" y="533399"/>
            <a:ext cx="8534400" cy="990601"/>
          </a:xfrm>
        </p:spPr>
        <p:txBody>
          <a:bodyPr/>
          <a:lstStyle/>
          <a:p>
            <a:r>
              <a:rPr lang="en-US" altLang="en-US" dirty="0"/>
              <a:t>Horizontal Gaze Nystagmus</a:t>
            </a:r>
            <a:br>
              <a:rPr lang="en-US" altLang="en-US" dirty="0"/>
            </a:br>
            <a:r>
              <a:rPr lang="en-US" altLang="en-US" dirty="0"/>
              <a:t>Test Criterion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 descr="MP900385754[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5" y="3063875"/>
            <a:ext cx="2339975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91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04238" cy="103293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dirty="0"/>
              <a:t>Divided Attention </a:t>
            </a:r>
          </a:p>
          <a:p>
            <a:pPr marL="0" indent="0" algn="ctr" eaLnBrk="1" hangingPunct="1">
              <a:buNone/>
              <a:defRPr/>
            </a:pPr>
            <a:r>
              <a:rPr lang="en-US" dirty="0"/>
              <a:t>Mental Task and Physical Task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Walk and Turn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14" descr="04-849_0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57167" y="3186112"/>
            <a:ext cx="3962400" cy="2622550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19B36D7A-3664-4096-BB14-B945D6A16398}"/>
              </a:ext>
            </a:extLst>
          </p:cNvPr>
          <p:cNvSpPr txBox="1">
            <a:spLocks/>
          </p:cNvSpPr>
          <p:nvPr/>
        </p:nvSpPr>
        <p:spPr bwMode="auto">
          <a:xfrm>
            <a:off x="381000" y="2973478"/>
            <a:ext cx="3018183" cy="172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b="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  <a:lvl2pPr marL="457200" indent="-3429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b="0">
                <a:solidFill>
                  <a:srgbClr val="000000"/>
                </a:solidFill>
                <a:latin typeface="+mj-lt"/>
              </a:defRPr>
            </a:lvl2pPr>
            <a:lvl3pPr marL="800100" indent="-346075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600" b="0">
                <a:solidFill>
                  <a:srgbClr val="000000"/>
                </a:solidFill>
                <a:latin typeface="+mj-lt"/>
              </a:defRPr>
            </a:lvl3pPr>
            <a:lvl4pPr marL="1143000" indent="-339725" algn="l" rt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600" b="0">
                <a:solidFill>
                  <a:srgbClr val="000000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1800" b="0">
                <a:solidFill>
                  <a:srgbClr val="000000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marL="285750" indent="-285750" eaLnBrk="1" hangingPunct="1">
              <a:spcBef>
                <a:spcPts val="1200"/>
              </a:spcBef>
              <a:defRPr/>
            </a:pPr>
            <a:r>
              <a:rPr lang="en-US" kern="0" dirty="0"/>
              <a:t>Instruction stage</a:t>
            </a:r>
          </a:p>
          <a:p>
            <a:pPr marL="285750" indent="-285750" eaLnBrk="1" hangingPunct="1">
              <a:spcBef>
                <a:spcPts val="1200"/>
              </a:spcBef>
              <a:defRPr/>
            </a:pPr>
            <a:r>
              <a:rPr lang="en-US" kern="0" dirty="0"/>
              <a:t>Walking stage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5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8829"/>
            <a:ext cx="8382000" cy="4736123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dirty="0"/>
              <a:t>Verbal instructions: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Assume heel-to-toe stance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Arms down at sides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Don’t start until told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dirty="0"/>
              <a:t>9 heel-to-toe steps turn, 9 heel-to-toe steps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dirty="0"/>
              <a:t>Turn procedures: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Turn around on the line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Several small steps</a:t>
            </a:r>
            <a:endParaRPr lang="en-US" altLang="en-US" dirty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Administrative Procedures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sz="quarter" idx="1"/>
          </p:nvPr>
        </p:nvSpPr>
        <p:spPr>
          <a:xfrm>
            <a:off x="508000" y="1879600"/>
            <a:ext cx="8331200" cy="3202354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dirty="0"/>
              <a:t>While walking: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Keep watching feet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Arms down at sides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Count steps out loud</a:t>
            </a:r>
          </a:p>
          <a:p>
            <a:pPr marL="742950" lvl="1" indent="-277813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Don’t stop during walk</a:t>
            </a:r>
            <a:endParaRPr lang="en-US" altLang="en-US" dirty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Administrative Procedures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sz="quarter" idx="1"/>
          </p:nvPr>
        </p:nvSpPr>
        <p:spPr>
          <a:xfrm>
            <a:off x="474133" y="1735020"/>
            <a:ext cx="4182534" cy="3854896"/>
          </a:xfrm>
        </p:spPr>
        <p:txBody>
          <a:bodyPr/>
          <a:lstStyle/>
          <a:p>
            <a:pPr marL="285750" indent="-285750" eaLnBrk="1" hangingPunct="1">
              <a:spcBef>
                <a:spcPts val="1200"/>
              </a:spcBef>
              <a:buFontTx/>
              <a:buChar char="•"/>
              <a:tabLst>
                <a:tab pos="465138" algn="l"/>
              </a:tabLst>
            </a:pPr>
            <a:r>
              <a:rPr lang="en-US" altLang="en-US" dirty="0"/>
              <a:t>Cannot keep balance 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  <a:tabLst>
                <a:tab pos="465138" algn="l"/>
              </a:tabLst>
            </a:pPr>
            <a:r>
              <a:rPr lang="en-US" altLang="en-US" dirty="0"/>
              <a:t>Starts too soon 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  <a:tabLst>
                <a:tab pos="465138" algn="l"/>
              </a:tabLst>
            </a:pPr>
            <a:r>
              <a:rPr lang="en-US" altLang="en-US" dirty="0"/>
              <a:t>Stops while walking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  <a:tabLst>
                <a:tab pos="465138" algn="l"/>
              </a:tabLst>
            </a:pPr>
            <a:r>
              <a:rPr lang="en-US" altLang="en-US" dirty="0"/>
              <a:t>Does not touch </a:t>
            </a:r>
            <a:br>
              <a:rPr lang="en-US" altLang="en-US" dirty="0"/>
            </a:br>
            <a:r>
              <a:rPr lang="en-US" altLang="en-US" dirty="0"/>
              <a:t>heel-to-toe</a:t>
            </a:r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Walk and Turn Test Clues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10BE11E-8D00-4209-A627-1E1ABF363AD0}"/>
              </a:ext>
            </a:extLst>
          </p:cNvPr>
          <p:cNvSpPr txBox="1">
            <a:spLocks/>
          </p:cNvSpPr>
          <p:nvPr/>
        </p:nvSpPr>
        <p:spPr bwMode="auto">
          <a:xfrm>
            <a:off x="4809067" y="1735020"/>
            <a:ext cx="3911600" cy="368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5715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800" b="1">
                <a:solidFill>
                  <a:srgbClr val="003366"/>
                </a:solidFill>
                <a:latin typeface="+mj-lt"/>
              </a:defRPr>
            </a:lvl2pPr>
            <a:lvl3pPr marL="627063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400" b="1">
                <a:solidFill>
                  <a:srgbClr val="003366"/>
                </a:solidFill>
                <a:latin typeface="+mj-lt"/>
              </a:defRPr>
            </a:lvl3pPr>
            <a:lvl4pPr marL="1146175" indent="-3429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b="1">
                <a:solidFill>
                  <a:srgbClr val="003366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000" b="1">
                <a:solidFill>
                  <a:srgbClr val="003366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kern="0" dirty="0">
                <a:solidFill>
                  <a:srgbClr val="000000"/>
                </a:solidFill>
              </a:rPr>
              <a:t>Steps off the line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kern="0" dirty="0">
                <a:solidFill>
                  <a:srgbClr val="000000"/>
                </a:solidFill>
              </a:rPr>
              <a:t>Uses arm(s) to balance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kern="0" dirty="0">
                <a:solidFill>
                  <a:srgbClr val="000000"/>
                </a:solidFill>
              </a:rPr>
              <a:t>Improper turn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kern="0" dirty="0">
                <a:solidFill>
                  <a:srgbClr val="000000"/>
                </a:solidFill>
              </a:rPr>
              <a:t>Incorrect number </a:t>
            </a:r>
            <a:br>
              <a:rPr lang="en-US" altLang="en-US" sz="2600" b="0" kern="0" dirty="0">
                <a:solidFill>
                  <a:srgbClr val="000000"/>
                </a:solidFill>
              </a:rPr>
            </a:br>
            <a:r>
              <a:rPr lang="en-US" altLang="en-US" sz="2600" b="0" kern="0" dirty="0">
                <a:solidFill>
                  <a:srgbClr val="000000"/>
                </a:solidFill>
              </a:rPr>
              <a:t>of steps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411852"/>
            <a:ext cx="8504238" cy="115619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2 or more clues indicates BAC </a:t>
            </a:r>
          </a:p>
          <a:p>
            <a:pPr marL="0" indent="0" algn="ctr">
              <a:buNone/>
            </a:pPr>
            <a:r>
              <a:rPr lang="en-US" altLang="en-US" dirty="0"/>
              <a:t>above 0.08 (79% accurate)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Walk and Turn Test Criterion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6" descr="MP900385752[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2684494"/>
            <a:ext cx="2589212" cy="3624263"/>
          </a:xfrm>
          <a:prstGeom prst="rect">
            <a:avLst/>
          </a:prstGeom>
          <a:ln>
            <a:noFill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095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456267"/>
            <a:ext cx="8504238" cy="117760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dirty="0"/>
              <a:t>Divided Attention Test</a:t>
            </a:r>
          </a:p>
          <a:p>
            <a:pPr marL="0" indent="0" algn="ctr" eaLnBrk="1" hangingPunct="1">
              <a:buNone/>
              <a:defRPr/>
            </a:pPr>
            <a:r>
              <a:rPr lang="en-US" dirty="0"/>
              <a:t> Mental Task and Physical Task</a:t>
            </a:r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Leg Stand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" name="Picture 10" descr="ONELEG1"/>
          <p:cNvPicPr>
            <a:picLocks noChangeAspect="1" noChangeArrowheads="1"/>
          </p:cNvPicPr>
          <p:nvPr/>
        </p:nvPicPr>
        <p:blipFill>
          <a:blip r:embed="rId4">
            <a:lum bright="6000" contrast="12000"/>
          </a:blip>
          <a:srcRect/>
          <a:stretch>
            <a:fillRect/>
          </a:stretch>
        </p:blipFill>
        <p:spPr bwMode="auto">
          <a:xfrm>
            <a:off x="5292725" y="2783945"/>
            <a:ext cx="3233738" cy="2149475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C1DF7AD-CCFC-4617-98F4-DED9B0AA537B}"/>
              </a:ext>
            </a:extLst>
          </p:cNvPr>
          <p:cNvSpPr txBox="1">
            <a:spLocks/>
          </p:cNvSpPr>
          <p:nvPr/>
        </p:nvSpPr>
        <p:spPr bwMode="auto">
          <a:xfrm>
            <a:off x="381000" y="3055764"/>
            <a:ext cx="4618383" cy="1615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b="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  <a:lvl2pPr marL="457200" indent="-3429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b="0">
                <a:solidFill>
                  <a:srgbClr val="000000"/>
                </a:solidFill>
                <a:latin typeface="+mj-lt"/>
              </a:defRPr>
            </a:lvl2pPr>
            <a:lvl3pPr marL="800100" indent="-346075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600" b="0">
                <a:solidFill>
                  <a:srgbClr val="000000"/>
                </a:solidFill>
                <a:latin typeface="+mj-lt"/>
              </a:defRPr>
            </a:lvl3pPr>
            <a:lvl4pPr marL="1143000" indent="-339725" algn="l" rt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600" b="0">
                <a:solidFill>
                  <a:srgbClr val="000000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1800" b="0">
                <a:solidFill>
                  <a:srgbClr val="000000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marL="285750" indent="-285750" eaLnBrk="1" hangingPunct="1">
              <a:spcBef>
                <a:spcPts val="1200"/>
              </a:spcBef>
              <a:defRPr/>
            </a:pPr>
            <a:r>
              <a:rPr lang="en-US" kern="0" dirty="0"/>
              <a:t>Instruction stage</a:t>
            </a:r>
          </a:p>
          <a:p>
            <a:pPr marL="285750" indent="-285750" eaLnBrk="1" hangingPunct="1">
              <a:spcBef>
                <a:spcPts val="1200"/>
              </a:spcBef>
              <a:defRPr/>
            </a:pPr>
            <a:r>
              <a:rPr lang="en-US" kern="0" dirty="0"/>
              <a:t>Balance and counting stage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sz="quarter" idx="1"/>
          </p:nvPr>
        </p:nvSpPr>
        <p:spPr>
          <a:xfrm>
            <a:off x="474133" y="1811338"/>
            <a:ext cx="8229600" cy="2651125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dirty="0"/>
              <a:t>Instruction stage:</a:t>
            </a:r>
          </a:p>
          <a:p>
            <a:pPr marL="4000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Stand straight, feet together</a:t>
            </a:r>
          </a:p>
          <a:p>
            <a:pPr marL="4000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Keep arms at sides</a:t>
            </a:r>
          </a:p>
          <a:p>
            <a:pPr marL="4000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Maintain position until told otherwise</a:t>
            </a: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Administrative Procedures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440267" y="1430220"/>
            <a:ext cx="8375742" cy="48768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dirty="0"/>
              <a:t>Balance and counting stage:</a:t>
            </a:r>
          </a:p>
          <a:p>
            <a:pPr marL="5143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Raise either leg</a:t>
            </a:r>
          </a:p>
          <a:p>
            <a:pPr marL="5143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Keep raised foot approximately six inches (15 cm) </a:t>
            </a:r>
            <a:br>
              <a:rPr lang="en-US" altLang="en-US" b="0" dirty="0"/>
            </a:br>
            <a:r>
              <a:rPr lang="en-US" altLang="en-US" b="0" dirty="0"/>
              <a:t>off ground, foot parallel to the ground </a:t>
            </a:r>
          </a:p>
          <a:p>
            <a:pPr marL="5143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Keep both legs straight and arms at your side</a:t>
            </a:r>
          </a:p>
          <a:p>
            <a:pPr marL="5143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Keep eyes on raised foot</a:t>
            </a:r>
          </a:p>
          <a:p>
            <a:pPr marL="5143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b="0" dirty="0"/>
              <a:t>Count out loud in the following manner: </a:t>
            </a:r>
            <a:br>
              <a:rPr lang="en-US" altLang="en-US" b="0" dirty="0"/>
            </a:br>
            <a:r>
              <a:rPr lang="en-US" altLang="en-US" b="0" dirty="0"/>
              <a:t>“One thousand one, one thousand two, </a:t>
            </a:r>
            <a:br>
              <a:rPr lang="en-US" altLang="en-US" b="0" dirty="0"/>
            </a:br>
            <a:r>
              <a:rPr lang="en-US" altLang="en-US" b="0" dirty="0"/>
              <a:t>one thousand three and so on”, until told to stop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Administrative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073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41867" y="2001838"/>
            <a:ext cx="8144933" cy="2720975"/>
          </a:xfrm>
        </p:spPr>
        <p:txBody>
          <a:bodyPr/>
          <a:lstStyle/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Sways while balancing</a:t>
            </a:r>
          </a:p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Uses arm(s) to balance</a:t>
            </a:r>
          </a:p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Hopping</a:t>
            </a:r>
          </a:p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Puts foot down</a:t>
            </a:r>
          </a:p>
          <a:p>
            <a:pPr marL="285750" indent="-285750" eaLnBrk="1" hangingPunct="1">
              <a:defRPr/>
            </a:pPr>
            <a:endParaRPr lang="en-US" dirty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Leg Stand Test Clues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74132" y="2179638"/>
            <a:ext cx="8229601" cy="1819275"/>
          </a:xfrm>
        </p:spPr>
        <p:txBody>
          <a:bodyPr/>
          <a:lstStyle/>
          <a:p>
            <a:pPr marL="347663" lvl="1" indent="-347663" eaLnBrk="1" hangingPunct="1">
              <a:buFont typeface="Arial" panose="020B0604020202020204" pitchFamily="34" charset="0"/>
              <a:buChar char="•"/>
            </a:pPr>
            <a:r>
              <a:rPr lang="en-US" altLang="en-US" sz="2600" dirty="0"/>
              <a:t>Demonstrate knowledge and proficiency in administering SFSTs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4235C3F8-4214-4B63-9DF9-8675867C12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06998" y="3317028"/>
            <a:ext cx="3062377" cy="30623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690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536965"/>
            <a:ext cx="8504238" cy="98213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Two or more clues indicates BAC </a:t>
            </a:r>
            <a:br>
              <a:rPr lang="en-US" altLang="en-US" dirty="0"/>
            </a:br>
            <a:r>
              <a:rPr lang="en-US" altLang="en-US" dirty="0"/>
              <a:t>above 0.08 (83% accurate) 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Leg Stand Test Criterion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7" name="Content Placeholder 4" descr="MP900385752[2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760663"/>
            <a:ext cx="2314575" cy="324008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7541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AEFC3E20-0F0E-4414-813F-607A260F8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6" y="1964409"/>
            <a:ext cx="7349068" cy="2611129"/>
          </a:xfrm>
        </p:spPr>
        <p:txBody>
          <a:bodyPr/>
          <a:lstStyle/>
          <a:p>
            <a:r>
              <a:rPr lang="en-US" altLang="en-US" sz="4400" dirty="0"/>
              <a:t>Questions </a:t>
            </a:r>
            <a:br>
              <a:rPr lang="en-US" altLang="en-US" sz="4400" dirty="0"/>
            </a:br>
            <a:r>
              <a:rPr lang="en-US" altLang="en-US" sz="4400" dirty="0"/>
              <a:t>and Proficiency Examination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sz="quarter" idx="1"/>
          </p:nvPr>
        </p:nvSpPr>
        <p:spPr>
          <a:xfrm>
            <a:off x="334962" y="1818861"/>
            <a:ext cx="8504238" cy="98841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Involuntary jerking of the eyes, occurring </a:t>
            </a:r>
          </a:p>
          <a:p>
            <a:pPr marL="0" indent="0" algn="ctr">
              <a:buNone/>
            </a:pPr>
            <a:r>
              <a:rPr lang="en-US" altLang="en-US" dirty="0"/>
              <a:t>as the eyes gaze to the side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/>
          <a:lstStyle/>
          <a:p>
            <a:r>
              <a:rPr lang="en-US" altLang="en-US" dirty="0"/>
              <a:t>Horizontal Gaze Nystagmus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106" y="2884481"/>
            <a:ext cx="4996813" cy="33328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sz="quarter" idx="1"/>
          </p:nvPr>
        </p:nvSpPr>
        <p:spPr>
          <a:xfrm>
            <a:off x="440267" y="2356338"/>
            <a:ext cx="8246533" cy="3739661"/>
          </a:xfrm>
        </p:spPr>
        <p:txBody>
          <a:bodyPr/>
          <a:lstStyle/>
          <a:p>
            <a:pPr marL="285750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Lack of Smooth Pursuit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Distinct and Sustained Nystagmus at Maximum Deviation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Onset of Nystagmus Prior to 45 Degrees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295400"/>
          </a:xfrm>
        </p:spPr>
        <p:txBody>
          <a:bodyPr/>
          <a:lstStyle/>
          <a:p>
            <a:r>
              <a:rPr lang="en-US" altLang="en-US" dirty="0"/>
              <a:t>Three Clues of </a:t>
            </a:r>
            <a:br>
              <a:rPr lang="en-US" altLang="en-US" dirty="0"/>
            </a:br>
            <a:r>
              <a:rPr lang="en-US" altLang="en-US" dirty="0"/>
              <a:t>Horizontal Gaze Nystagmus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409700"/>
            <a:ext cx="8504238" cy="73342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Lack of Smooth Pursuit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Clue Number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692" y="2143125"/>
            <a:ext cx="6016854" cy="40131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375834"/>
            <a:ext cx="8504238" cy="106150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Distinct and Sustained Nystagmus </a:t>
            </a:r>
          </a:p>
          <a:p>
            <a:pPr marL="0" indent="0" algn="ctr">
              <a:buNone/>
            </a:pPr>
            <a:r>
              <a:rPr lang="en-US" altLang="en-US" dirty="0"/>
              <a:t>at Maximum Deviation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Clue Number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630" y="2660499"/>
            <a:ext cx="5320740" cy="35488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869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375834"/>
            <a:ext cx="8504238" cy="72019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Onset of Nystagmus Prior to 45 Degrees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Clue Number 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985" y="2176463"/>
            <a:ext cx="6152030" cy="41013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052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341437"/>
            <a:ext cx="8263467" cy="4835075"/>
          </a:xfrm>
        </p:spPr>
        <p:txBody>
          <a:bodyPr/>
          <a:lstStyle/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Eyeglasses</a:t>
            </a:r>
          </a:p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Verbal instructions</a:t>
            </a:r>
          </a:p>
          <a:p>
            <a:pPr marL="914400" lvl="1" indent="-449263">
              <a:spcBef>
                <a:spcPts val="1200"/>
              </a:spcBef>
              <a:defRPr/>
            </a:pPr>
            <a:r>
              <a:rPr lang="en-US" sz="2400" b="0" dirty="0"/>
              <a:t>Feet together, arms down at sides</a:t>
            </a:r>
          </a:p>
          <a:p>
            <a:pPr marL="914400" lvl="1" indent="-449263">
              <a:spcBef>
                <a:spcPts val="1200"/>
              </a:spcBef>
              <a:defRPr/>
            </a:pPr>
            <a:r>
              <a:rPr lang="en-US" sz="2400" b="0" dirty="0"/>
              <a:t>Head still</a:t>
            </a:r>
          </a:p>
          <a:p>
            <a:pPr marL="914400" lvl="1" indent="-449263">
              <a:spcBef>
                <a:spcPts val="1200"/>
              </a:spcBef>
              <a:defRPr/>
            </a:pPr>
            <a:r>
              <a:rPr lang="en-US" sz="2400" b="0" dirty="0"/>
              <a:t>Look at stimulus</a:t>
            </a:r>
          </a:p>
          <a:p>
            <a:pPr marL="914400" lvl="1" indent="-449263">
              <a:spcBef>
                <a:spcPts val="1200"/>
              </a:spcBef>
              <a:defRPr/>
            </a:pPr>
            <a:r>
              <a:rPr lang="en-US" sz="2400" b="0" dirty="0"/>
              <a:t>Follow movement with eyes</a:t>
            </a:r>
          </a:p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Position stimulus (12-15 inches)(30-38 cm)</a:t>
            </a:r>
          </a:p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Pupil size and Resting Nystagmus</a:t>
            </a:r>
          </a:p>
          <a:p>
            <a:pPr marL="285750" indent="-28575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/>
              <a:t>Equal Tracking</a:t>
            </a: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Administrative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dirty="0"/>
              <a:t>Check for Lack of Smooth Pursuit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dirty="0"/>
              <a:t>Check for Distinct and Sustained Nystagmus at Maximum Deviation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dirty="0"/>
              <a:t>Check for Onset of Nystagmus Prior to 45 Degrees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dirty="0"/>
              <a:t>Total the clues</a:t>
            </a:r>
          </a:p>
          <a:p>
            <a:pPr marL="285750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dirty="0"/>
              <a:t>Check for VGN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Administrative Procedures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</a:t>
            </a:r>
            <a:fld id="{24A3EE13-0F50-4F3D-9901-6D5D26D8D24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Kathleen\Desktop\HSIP Courses\HSIP Prototype\nhi_HSIP_prototype_KK1.ppt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 - &amp;quot;Session 14  &amp;quot;&quot;/&gt;&lt;property id=&quot;20307&quot; value=&quot;625&quot;/&gt;&lt;/object&gt;&lt;object type=&quot;3&quot; unique_id=&quot;178551&quot;&gt;&lt;property id=&quot;20148&quot; value=&quot;5&quot;/&gt;&lt;property id=&quot;20300&quot; value=&quot;Slide 2 - &amp;quot;Learning Objective&amp;quot;&quot;/&gt;&lt;property id=&quot;20307&quot; value=&quot;617&quot;/&gt;&lt;/object&gt;&lt;object type=&quot;3&quot; unique_id=&quot;178552&quot;&gt;&lt;property id=&quot;20148&quot; value=&quot;5&quot;/&gt;&lt;property id=&quot;20300&quot; value=&quot;Slide 3 - &amp;quot;Horizontal Gaze Nystagmus Review&amp;quot;&quot;/&gt;&lt;property id=&quot;20307&quot; value=&quot;577&quot;/&gt;&lt;/object&gt;&lt;object type=&quot;3&quot; unique_id=&quot;178553&quot;&gt;&lt;property id=&quot;20148&quot; value=&quot;5&quot;/&gt;&lt;property id=&quot;20300&quot; value=&quot;Slide 4 - &amp;quot;Three Clues of  Horizontal Gaze Nystagmus&amp;quot;&quot;/&gt;&lt;property id=&quot;20307&quot; value=&quot;578&quot;/&gt;&lt;/object&gt;&lt;object type=&quot;3&quot; unique_id=&quot;178554&quot;&gt;&lt;property id=&quot;20148&quot; value=&quot;5&quot;/&gt;&lt;property id=&quot;20300&quot; value=&quot;Slide 5 - &amp;quot;Clue Number 1&amp;quot;&quot;/&gt;&lt;property id=&quot;20307&quot; value=&quot;579&quot;/&gt;&lt;/object&gt;&lt;object type=&quot;3&quot; unique_id=&quot;178555&quot;&gt;&lt;property id=&quot;20148&quot; value=&quot;5&quot;/&gt;&lt;property id=&quot;20300&quot; value=&quot;Slide 6 - &amp;quot;Clue Number 2&amp;quot;&quot;/&gt;&lt;property id=&quot;20307&quot; value=&quot;618&quot;/&gt;&lt;/object&gt;&lt;object type=&quot;3&quot; unique_id=&quot;178556&quot;&gt;&lt;property id=&quot;20148&quot; value=&quot;5&quot;/&gt;&lt;property id=&quot;20300&quot; value=&quot;Slide 7 - &amp;quot;Clue Number 3&amp;quot;&quot;/&gt;&lt;property id=&quot;20307&quot; value=&quot;619&quot;/&gt;&lt;/object&gt;&lt;object type=&quot;3&quot; unique_id=&quot;178557&quot;&gt;&lt;property id=&quot;20148&quot; value=&quot;5&quot;/&gt;&lt;property id=&quot;20300&quot; value=&quot;Slide 8 - &amp;quot;Administrative Procedures&amp;quot;&quot;/&gt;&lt;property id=&quot;20307&quot; value=&quot;582&quot;/&gt;&lt;/object&gt;&lt;object type=&quot;3&quot; unique_id=&quot;178558&quot;&gt;&lt;property id=&quot;20148&quot; value=&quot;5&quot;/&gt;&lt;property id=&quot;20300&quot; value=&quot;Slide 9 - &amp;quot;Administrative Procedures&amp;quot;&quot;/&gt;&lt;property id=&quot;20307&quot; value=&quot;583&quot;/&gt;&lt;/object&gt;&lt;object type=&quot;3&quot; unique_id=&quot;178559&quot;&gt;&lt;property id=&quot;20148&quot; value=&quot;5&quot;/&gt;&lt;property id=&quot;20300&quot; value=&quot;Slide 10 - &amp;quot;Horizontal Gaze Nystagmus Test Criterion&amp;quot;&quot;/&gt;&lt;property id=&quot;20307&quot; value=&quot;620&quot;/&gt;&lt;/object&gt;&lt;object type=&quot;3&quot; unique_id=&quot;178560&quot;&gt;&lt;property id=&quot;20148&quot; value=&quot;5&quot;/&gt;&lt;property id=&quot;20300&quot; value=&quot;Slide 11 - &amp;quot;Walk and Turn&amp;quot;&quot;/&gt;&lt;property id=&quot;20307&quot; value=&quot;621&quot;/&gt;&lt;/object&gt;&lt;object type=&quot;3&quot; unique_id=&quot;178561&quot;&gt;&lt;property id=&quot;20148&quot; value=&quot;5&quot;/&gt;&lt;property id=&quot;20300&quot; value=&quot;Slide 12 - &amp;quot;Administrative Procedures&amp;quot;&quot;/&gt;&lt;property id=&quot;20307&quot; value=&quot;586&quot;/&gt;&lt;/object&gt;&lt;object type=&quot;3&quot; unique_id=&quot;178562&quot;&gt;&lt;property id=&quot;20148&quot; value=&quot;5&quot;/&gt;&lt;property id=&quot;20300&quot; value=&quot;Slide 13 - &amp;quot;Administrative Procedures&amp;quot;&quot;/&gt;&lt;property id=&quot;20307&quot; value=&quot;587&quot;/&gt;&lt;/object&gt;&lt;object type=&quot;3&quot; unique_id=&quot;178563&quot;&gt;&lt;property id=&quot;20148&quot; value=&quot;5&quot;/&gt;&lt;property id=&quot;20300&quot; value=&quot;Slide 14 - &amp;quot;Walk and Turn Test Clues&amp;quot;&quot;/&gt;&lt;property id=&quot;20307&quot; value=&quot;588&quot;/&gt;&lt;/object&gt;&lt;object type=&quot;3&quot; unique_id=&quot;178564&quot;&gt;&lt;property id=&quot;20148&quot; value=&quot;5&quot;/&gt;&lt;property id=&quot;20300&quot; value=&quot;Slide 15 - &amp;quot;Walk and Turn Test Criterion&amp;quot;&quot;/&gt;&lt;property id=&quot;20307&quot; value=&quot;622&quot;/&gt;&lt;/object&gt;&lt;object type=&quot;3&quot; unique_id=&quot;178565&quot;&gt;&lt;property id=&quot;20148&quot; value=&quot;5&quot;/&gt;&lt;property id=&quot;20300&quot; value=&quot;Slide 16 - &amp;quot;One Leg Stand&amp;quot;&quot;/&gt;&lt;property id=&quot;20307&quot; value=&quot;591&quot;/&gt;&lt;/object&gt;&lt;object type=&quot;3&quot; unique_id=&quot;178566&quot;&gt;&lt;property id=&quot;20148&quot; value=&quot;5&quot;/&gt;&lt;property id=&quot;20300&quot; value=&quot;Slide 17 - &amp;quot;Administrative Procedures&amp;quot;&quot;/&gt;&lt;property id=&quot;20307&quot; value=&quot;592&quot;/&gt;&lt;/object&gt;&lt;object type=&quot;3&quot; unique_id=&quot;178567&quot;&gt;&lt;property id=&quot;20148&quot; value=&quot;5&quot;/&gt;&lt;property id=&quot;20300&quot; value=&quot;Slide 18 - &amp;quot;Administrative Procedures&amp;quot;&quot;/&gt;&lt;property id=&quot;20307&quot; value=&quot;623&quot;/&gt;&lt;/object&gt;&lt;object type=&quot;3&quot; unique_id=&quot;178568&quot;&gt;&lt;property id=&quot;20148&quot; value=&quot;5&quot;/&gt;&lt;property id=&quot;20300&quot; value=&quot;Slide 19 - &amp;quot;One Leg Stand Test Clues&amp;quot;&quot;/&gt;&lt;property id=&quot;20307&quot; value=&quot;594&quot;/&gt;&lt;/object&gt;&lt;object type=&quot;3&quot; unique_id=&quot;178569&quot;&gt;&lt;property id=&quot;20148&quot; value=&quot;5&quot;/&gt;&lt;property id=&quot;20300&quot; value=&quot;Slide 20 - &amp;quot;One Leg Stand Test Criterion&amp;quot;&quot;/&gt;&lt;property id=&quot;20307&quot; value=&quot;624&quot;/&gt;&lt;/object&gt;&lt;object type=&quot;3&quot; unique_id=&quot;178570&quot;&gt;&lt;property id=&quot;20148&quot; value=&quot;5&quot;/&gt;&lt;property id=&quot;20300&quot; value=&quot;Slide 21 - &amp;quot;QUESTIONS AND PROFICIENCY EXAMINATION&amp;quot;&quot;/&gt;&lt;property id=&quot;20307&quot; value=&quot;549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SLIDE_COUNT" val="21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PROJECT_OPEN" val="0"/>
  <p:tag name="ARTICULATE_DESIGN_ID_3_DEFAULT DESIGN" val="55JQRK1K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  <Category xmlns="eb824c7f-51f7-4a34-abf7-583235791f7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2" ma:contentTypeDescription="Create a new document." ma:contentTypeScope="" ma:versionID="3bce4673be3f5fee6e54c45e2769f30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afc45caa957759d642f51dbda5545306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Category" ma:index="19" nillable="true" ma:displayName="Category" ma:format="Dropdown" ma:internalName="Category">
      <xsd:simpleType>
        <xsd:restriction base="dms:Choice">
          <xsd:enumeration value="Car"/>
          <xsd:enumeration value="Fi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4F4BD0-F4F7-462B-9E5A-EA5330D140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1f51b4b-47f1-4e3b-a064-a1e52dfcf961"/>
    <ds:schemaRef ds:uri="bb67591a-a4e0-4be5-8606-6b03c887204c"/>
  </ds:schemaRefs>
</ds:datastoreItem>
</file>

<file path=customXml/itemProps2.xml><?xml version="1.0" encoding="utf-8"?>
<ds:datastoreItem xmlns:ds="http://schemas.openxmlformats.org/officeDocument/2006/customXml" ds:itemID="{367D5508-CDF9-4935-B287-5468DC0AC0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64F56D-40B2-4076-BA0D-7338F33B8D3A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56790</TotalTime>
  <Words>869</Words>
  <Application>Microsoft Office PowerPoint</Application>
  <PresentationFormat>On-screen Show (4:3)</PresentationFormat>
  <Paragraphs>241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Arial Narrow</vt:lpstr>
      <vt:lpstr>Courier New</vt:lpstr>
      <vt:lpstr>Trebuchet MS</vt:lpstr>
      <vt:lpstr>Wingdings</vt:lpstr>
      <vt:lpstr>4_Default Design</vt:lpstr>
      <vt:lpstr>Session 14  </vt:lpstr>
      <vt:lpstr>Learning Objective</vt:lpstr>
      <vt:lpstr>Horizontal Gaze Nystagmus Review</vt:lpstr>
      <vt:lpstr>Three Clues of  Horizontal Gaze Nystagmus</vt:lpstr>
      <vt:lpstr>Clue Number 1</vt:lpstr>
      <vt:lpstr>Clue Number 2</vt:lpstr>
      <vt:lpstr>Clue Number 3</vt:lpstr>
      <vt:lpstr>Administrative Procedures</vt:lpstr>
      <vt:lpstr>Administrative Procedures</vt:lpstr>
      <vt:lpstr>Horizontal Gaze Nystagmus Test Criterion</vt:lpstr>
      <vt:lpstr>Walk and Turn</vt:lpstr>
      <vt:lpstr>Administrative Procedures</vt:lpstr>
      <vt:lpstr>Administrative Procedures</vt:lpstr>
      <vt:lpstr>Walk and Turn Test Clues</vt:lpstr>
      <vt:lpstr>Walk and Turn Test Criterion</vt:lpstr>
      <vt:lpstr>One Leg Stand</vt:lpstr>
      <vt:lpstr>Administrative Procedures</vt:lpstr>
      <vt:lpstr>Administrative Procedures</vt:lpstr>
      <vt:lpstr>One Leg Stand Test Clues</vt:lpstr>
      <vt:lpstr>One Leg Stand Test Criterion</vt:lpstr>
      <vt:lpstr>Questions  and Proficiency Examination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Joseph Abrusci</cp:lastModifiedBy>
  <cp:revision>859</cp:revision>
  <cp:lastPrinted>2017-08-14T22:20:49Z</cp:lastPrinted>
  <dcterms:created xsi:type="dcterms:W3CDTF">2005-12-09T17:41:03Z</dcterms:created>
  <dcterms:modified xsi:type="dcterms:W3CDTF">2025-03-03T16:43:18Z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141AA3C9-5109-41BB-A42B-92A1893BF9E8</vt:lpwstr>
  </property>
  <property fmtid="{D5CDD505-2E9C-101B-9397-08002B2CF9AE}" pid="3" name="ArticulatePath">
    <vt:lpwstr>SFST_PPT_14 April 2021</vt:lpwstr>
  </property>
  <property fmtid="{D5CDD505-2E9C-101B-9397-08002B2CF9AE}" pid="4" name="ContentTypeId">
    <vt:lpwstr>0x01010067A7BACAF1AB684B894DA703E83F8BDE</vt:lpwstr>
  </property>
</Properties>
</file>